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jU9ym//uACMIS2M6lugvTxno3B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9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A7DDD014-528B-63C4-DC97-EF9E9B005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>
            <a:extLst>
              <a:ext uri="{FF2B5EF4-FFF2-40B4-BE49-F238E27FC236}">
                <a16:creationId xmlns:a16="http://schemas.microsoft.com/office/drawing/2014/main" id="{7C730AEB-1100-2C74-67FA-AF908CB503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2" name="Google Shape;122;p9:notes">
            <a:extLst>
              <a:ext uri="{FF2B5EF4-FFF2-40B4-BE49-F238E27FC236}">
                <a16:creationId xmlns:a16="http://schemas.microsoft.com/office/drawing/2014/main" id="{3CBACC19-EE98-87DD-6574-A18D251477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5415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10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4" name="Google Shape;134;p1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0" name="Google Shape;8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7" name="Google Shape;8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1" name="Google Shape;1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2" name="Google Shape;12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tnorth.org/applicatio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kakelly@aacps.org" TargetMode="External"/><Relationship Id="rId4" Type="http://schemas.openxmlformats.org/officeDocument/2006/relationships/hyperlink" Target="mailto:rterry@aacps.or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esp5dK1x1VIh35ZOXKUqccTlW7h5kqDW28KR6ERFWMuccSQQ/viewform?usp=preview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kmgibbons@aacps.org" TargetMode="External"/><Relationship Id="rId13" Type="http://schemas.openxmlformats.org/officeDocument/2006/relationships/hyperlink" Target="mailto:lrwilson@aacps.org" TargetMode="External"/><Relationship Id="rId3" Type="http://schemas.openxmlformats.org/officeDocument/2006/relationships/image" Target="../media/image3.png"/><Relationship Id="rId7" Type="http://schemas.openxmlformats.org/officeDocument/2006/relationships/hyperlink" Target="mailto:kthress@aacps.org" TargetMode="External"/><Relationship Id="rId12" Type="http://schemas.openxmlformats.org/officeDocument/2006/relationships/hyperlink" Target="mailto:cbuckwalter@AACP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schenk@AACPS.org" TargetMode="External"/><Relationship Id="rId11" Type="http://schemas.openxmlformats.org/officeDocument/2006/relationships/hyperlink" Target="mailto:cflorio@aacps.org" TargetMode="External"/><Relationship Id="rId5" Type="http://schemas.openxmlformats.org/officeDocument/2006/relationships/hyperlink" Target="mailto:amaziarz@AACPS.org" TargetMode="External"/><Relationship Id="rId10" Type="http://schemas.openxmlformats.org/officeDocument/2006/relationships/hyperlink" Target="mailto:eokeeffe@AACPS.org" TargetMode="External"/><Relationship Id="rId4" Type="http://schemas.openxmlformats.org/officeDocument/2006/relationships/hyperlink" Target="mailto:cshiflett@AACPS.org" TargetMode="External"/><Relationship Id="rId9" Type="http://schemas.openxmlformats.org/officeDocument/2006/relationships/hyperlink" Target="mailto:mnbranch@aacps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" descr="C:\Documents and Settings\CSHIFLETT\Local Settings\Temporary Internet Files\Content.IE5\GZTL3WVS\MC90033625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1800" y="4267200"/>
            <a:ext cx="1992209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"/>
          <p:cNvSpPr txBox="1">
            <a:spLocks noGrp="1"/>
          </p:cNvSpPr>
          <p:nvPr>
            <p:ph type="ctrTitle"/>
          </p:nvPr>
        </p:nvSpPr>
        <p:spPr>
          <a:xfrm>
            <a:off x="685800" y="1014069"/>
            <a:ext cx="7772400" cy="3100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omic Sans MS"/>
              <a:buNone/>
            </a:pPr>
            <a:r>
              <a:rPr lang="en-US" sz="400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WELCOME TO CHESAPEAKE </a:t>
            </a:r>
            <a:br>
              <a:rPr lang="en-US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400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 SCHOOL</a:t>
            </a:r>
            <a:br>
              <a:rPr lang="en-US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en-US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4000">
                <a:solidFill>
                  <a:schemeClr val="accent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HOME OF THE COUGARS</a:t>
            </a:r>
            <a:endParaRPr/>
          </a:p>
        </p:txBody>
      </p:sp>
      <p:sp>
        <p:nvSpPr>
          <p:cNvPr id="74" name="Google Shape;74;p1"/>
          <p:cNvSpPr txBox="1">
            <a:spLocks noGrp="1"/>
          </p:cNvSpPr>
          <p:nvPr>
            <p:ph type="subTitle" idx="1"/>
          </p:nvPr>
        </p:nvSpPr>
        <p:spPr>
          <a:xfrm>
            <a:off x="1905000" y="4257675"/>
            <a:ext cx="5557095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600"/>
              <a:buNone/>
            </a:pPr>
            <a:r>
              <a:rPr lang="en-US" sz="6600" dirty="0">
                <a:solidFill>
                  <a:schemeClr val="accent6"/>
                </a:solidFill>
                <a:latin typeface="Comic Sans MS"/>
                <a:ea typeface="Comic Sans MS"/>
                <a:cs typeface="Comic Sans MS"/>
                <a:sym typeface="Comic Sans MS"/>
              </a:rPr>
              <a:t>Class of 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6"/>
              </a:buClr>
              <a:buSzPts val="6600"/>
              <a:buNone/>
            </a:pPr>
            <a:r>
              <a:rPr lang="en-US" sz="6600" dirty="0">
                <a:solidFill>
                  <a:schemeClr val="accent6"/>
                </a:solidFill>
                <a:latin typeface="Comic Sans MS"/>
                <a:ea typeface="Comic Sans MS"/>
                <a:cs typeface="Comic Sans MS"/>
                <a:sym typeface="Comic Sans MS"/>
              </a:rPr>
              <a:t>2030</a:t>
            </a:r>
            <a:endParaRPr dirty="0"/>
          </a:p>
        </p:txBody>
      </p:sp>
      <p:pic>
        <p:nvPicPr>
          <p:cNvPr id="75" name="Google Shape;75;p1" descr="C:\Documents and Settings\CSHIFLETT\Local Settings\Temporary Internet Files\Content.IE5\GZTL3WVS\MC900336250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4267200"/>
            <a:ext cx="1992209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" descr="C:\Documents and Settings\CSHIFLETT\Local Settings\Temporary Internet Files\Content.IE5\OQ350E7F\MC900001225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" y="228600"/>
            <a:ext cx="3855110" cy="785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" descr="C:\Documents and Settings\CSHIFLETT\Local Settings\Temporary Internet Files\Content.IE5\OQ350E7F\MC900001225[1].wm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0600" y="228600"/>
            <a:ext cx="3855110" cy="7854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6281645A-3DE6-8757-7AFC-7A9DCA94B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>
            <a:extLst>
              <a:ext uri="{FF2B5EF4-FFF2-40B4-BE49-F238E27FC236}">
                <a16:creationId xmlns:a16="http://schemas.microsoft.com/office/drawing/2014/main" id="{3121FCBA-67E1-ECB5-6E07-CA47810DCAA6}"/>
              </a:ext>
            </a:extLst>
          </p:cNvPr>
          <p:cNvSpPr txBox="1"/>
          <p:nvPr/>
        </p:nvSpPr>
        <p:spPr>
          <a:xfrm>
            <a:off x="2057400" y="405825"/>
            <a:ext cx="53597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Sample 9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Grade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F4DE28-325F-5786-0F1C-C4A8587B9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725" y="990600"/>
            <a:ext cx="7610549" cy="5707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5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959"/>
              <a:buFont typeface="Comic Sans MS"/>
              <a:buNone/>
            </a:pPr>
            <a:r>
              <a:rPr lang="en-US" sz="3959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CAT-North Career </a:t>
            </a:r>
            <a:br>
              <a:rPr lang="en-US" sz="3959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3959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Explorations Program</a:t>
            </a:r>
            <a:endParaRPr/>
          </a:p>
        </p:txBody>
      </p:sp>
      <p:sp>
        <p:nvSpPr>
          <p:cNvPr id="131" name="Google Shape;131;p1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3600" dirty="0"/>
              <a:t>The CAT-N application can be found online; the deadline to </a:t>
            </a:r>
            <a:r>
              <a:rPr lang="en-US" sz="3600" u="sng" dirty="0">
                <a:solidFill>
                  <a:schemeClr val="hlink"/>
                </a:solidFill>
                <a:hlinkClick r:id="rId3"/>
              </a:rPr>
              <a:t>apply</a:t>
            </a:r>
            <a:r>
              <a:rPr lang="en-US" sz="3600" dirty="0"/>
              <a:t> is </a:t>
            </a:r>
            <a:r>
              <a:rPr lang="en-US" sz="3600" dirty="0">
                <a:solidFill>
                  <a:schemeClr val="dk1"/>
                </a:solidFill>
              </a:rPr>
              <a:t>March 15th, 2026</a:t>
            </a:r>
            <a:r>
              <a:rPr lang="en-US" sz="3600" dirty="0"/>
              <a:t>.</a:t>
            </a: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endParaRPr lang="en-US" sz="3600" dirty="0"/>
          </a:p>
          <a:p>
            <a:pPr marL="0" lvl="0" indent="0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lang="en-US" sz="3600" dirty="0"/>
              <a:t>If you experience any issues, please contact:</a:t>
            </a:r>
          </a:p>
          <a:p>
            <a:pPr marL="1028700" lvl="1" indent="-571500"/>
            <a:r>
              <a:rPr lang="en-US" sz="3200" dirty="0"/>
              <a:t>Becky Terry at 410-222-5294 </a:t>
            </a:r>
            <a:r>
              <a:rPr lang="en-US" sz="3200" dirty="0">
                <a:hlinkClick r:id="rId4"/>
              </a:rPr>
              <a:t>rterry@aacps.org</a:t>
            </a:r>
            <a:r>
              <a:rPr lang="en-US" sz="3200" dirty="0"/>
              <a:t> </a:t>
            </a:r>
          </a:p>
          <a:p>
            <a:pPr marL="1028700" lvl="1" indent="-571500"/>
            <a:r>
              <a:rPr lang="en-US" sz="3200" dirty="0"/>
              <a:t>Kathy Kerry at 410-222-5245</a:t>
            </a:r>
          </a:p>
          <a:p>
            <a:pPr marL="457200" lvl="1" indent="0">
              <a:buNone/>
            </a:pPr>
            <a:r>
              <a:rPr lang="en-US" sz="3200" dirty="0"/>
              <a:t>	 </a:t>
            </a:r>
            <a:r>
              <a:rPr lang="en-US" sz="3200" dirty="0">
                <a:hlinkClick r:id="rId5"/>
              </a:rPr>
              <a:t>kakelly@aacps.org</a:t>
            </a:r>
            <a:r>
              <a:rPr lang="en-US" sz="3200" dirty="0"/>
              <a:t> </a:t>
            </a:r>
            <a:endParaRPr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Course Selection Google Form</a:t>
            </a:r>
            <a:endParaRPr/>
          </a:p>
        </p:txBody>
      </p:sp>
      <p:sp>
        <p:nvSpPr>
          <p:cNvPr id="137" name="Google Shape;137;p11"/>
          <p:cNvSpPr txBox="1">
            <a:spLocks noGrp="1"/>
          </p:cNvSpPr>
          <p:nvPr>
            <p:ph type="body" idx="1"/>
          </p:nvPr>
        </p:nvSpPr>
        <p:spPr>
          <a:xfrm>
            <a:off x="457200" y="116595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400" dirty="0"/>
              <a:t>Click </a:t>
            </a:r>
            <a:r>
              <a:rPr lang="en-US" sz="4400" u="sng" dirty="0">
                <a:solidFill>
                  <a:schemeClr val="hlink"/>
                </a:solidFill>
                <a:hlinkClick r:id="rId3"/>
              </a:rPr>
              <a:t>Here</a:t>
            </a:r>
            <a:endParaRPr sz="4400" dirty="0"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2" descr="C:\Documents and Settings\CSHIFLETT\Local Settings\Temporary Internet Files\Content.IE5\OQ350E7F\MC900438221[1].wm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1295400"/>
            <a:ext cx="1914525" cy="19113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"/>
          <p:cNvSpPr txBox="1">
            <a:spLocks noGrp="1"/>
          </p:cNvSpPr>
          <p:nvPr>
            <p:ph type="title"/>
          </p:nvPr>
        </p:nvSpPr>
        <p:spPr>
          <a:xfrm>
            <a:off x="457200" y="677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lang="en-US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Student Services </a:t>
            </a:r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body" idx="1"/>
          </p:nvPr>
        </p:nvSpPr>
        <p:spPr>
          <a:xfrm>
            <a:off x="0" y="899319"/>
            <a:ext cx="8229600" cy="50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A – B:  Ms. Cheryl Shiflett, </a:t>
            </a:r>
            <a:r>
              <a:rPr lang="en-US" sz="2200" u="sng" dirty="0">
                <a:solidFill>
                  <a:schemeClr val="accent1"/>
                </a:solidFill>
                <a:hlinkClick r:id="rId4"/>
              </a:rPr>
              <a:t>cshiflett@AACPS.org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C – G:  Ms. Amy Maziarz, </a:t>
            </a:r>
            <a:r>
              <a:rPr lang="en-US" sz="2200" u="sng" dirty="0">
                <a:solidFill>
                  <a:schemeClr val="accent1"/>
                </a:solidFill>
                <a:hlinkClick r:id="rId5"/>
              </a:rPr>
              <a:t>amaziarz@AACPS.org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H – McG:  Mrs. Cate Schenk, </a:t>
            </a:r>
            <a:r>
              <a:rPr lang="en-US" sz="2200" u="sng" dirty="0">
                <a:solidFill>
                  <a:schemeClr val="accent1"/>
                </a:solidFill>
                <a:hlinkClick r:id="rId6"/>
              </a:rPr>
              <a:t>cschenk@AACPS.org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McH – Se:  Mrs. Kacie Thress, </a:t>
            </a:r>
            <a:r>
              <a:rPr lang="en-US" sz="2200" u="sng" dirty="0">
                <a:solidFill>
                  <a:schemeClr val="accent1"/>
                </a:solidFill>
                <a:hlinkClick r:id="rId7"/>
              </a:rPr>
              <a:t>kthress</a:t>
            </a:r>
            <a:r>
              <a:rPr lang="en-US" sz="2200" dirty="0">
                <a:solidFill>
                  <a:schemeClr val="accent1"/>
                </a:solidFill>
                <a:hlinkClick r:id="rId7"/>
              </a:rPr>
              <a:t>@aacps.org</a:t>
            </a:r>
            <a:r>
              <a:rPr lang="en-US" sz="2200" dirty="0">
                <a:solidFill>
                  <a:schemeClr val="accent1"/>
                </a:solidFill>
              </a:rPr>
              <a:t> 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Sh – Z:  Mrs. Kristin Gibbons, </a:t>
            </a:r>
            <a:r>
              <a:rPr lang="en-US" sz="2200" u="sng" dirty="0">
                <a:solidFill>
                  <a:schemeClr val="accent1"/>
                </a:solidFill>
                <a:hlinkClick r:id="rId8"/>
              </a:rPr>
              <a:t>kmgibbons@aacps.org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endParaRPr sz="2200" u="sng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CRP Counselor:  Megan Branch, </a:t>
            </a:r>
            <a:r>
              <a:rPr lang="en-US" sz="2200" u="sng" dirty="0">
                <a:solidFill>
                  <a:schemeClr val="accent1"/>
                </a:solidFill>
                <a:hlinkClick r:id="rId9"/>
              </a:rPr>
              <a:t>mnbranch@aacps.org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School Psychologist: Ms. Erin O’Keefe, </a:t>
            </a:r>
            <a:r>
              <a:rPr lang="en-US" sz="2200" u="sng" dirty="0">
                <a:solidFill>
                  <a:schemeClr val="accent1"/>
                </a:solidFill>
                <a:hlinkClick r:id="rId10"/>
              </a:rPr>
              <a:t>eokeeffe@AACPS.org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endParaRPr sz="220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Social Worker: Mrs. Cheryl Florio, </a:t>
            </a:r>
            <a:r>
              <a:rPr lang="en-US" sz="2200" u="sng" dirty="0">
                <a:solidFill>
                  <a:schemeClr val="accent1"/>
                </a:solidFill>
                <a:hlinkClick r:id="rId11"/>
              </a:rPr>
              <a:t>cflorio@aacps.org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Registrar: Ms. Cathy Buckwalter, </a:t>
            </a:r>
            <a:r>
              <a:rPr lang="en-US" sz="2200" u="sng" dirty="0">
                <a:solidFill>
                  <a:schemeClr val="accent1"/>
                </a:solidFill>
                <a:hlinkClick r:id="rId12"/>
              </a:rPr>
              <a:t>cbuckwalter@AACPS.org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r>
              <a:rPr lang="en-US" sz="2200" dirty="0">
                <a:solidFill>
                  <a:schemeClr val="accent1"/>
                </a:solidFill>
              </a:rPr>
              <a:t> </a:t>
            </a:r>
            <a:endParaRPr sz="2200" dirty="0"/>
          </a:p>
          <a:p>
            <a:pPr marL="342900" lvl="0" indent="-34290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•"/>
            </a:pPr>
            <a:r>
              <a:rPr lang="en-US" sz="2200" dirty="0">
                <a:solidFill>
                  <a:schemeClr val="accent1"/>
                </a:solidFill>
              </a:rPr>
              <a:t>Secretary:  Mrs. Lisa Wilson, </a:t>
            </a:r>
            <a:r>
              <a:rPr lang="en-US" sz="2200" u="sng" dirty="0">
                <a:solidFill>
                  <a:schemeClr val="accent1"/>
                </a:solidFill>
                <a:hlinkClick r:id="rId13"/>
              </a:rPr>
              <a:t>lrwilson@aacps.org</a:t>
            </a:r>
            <a:r>
              <a:rPr lang="en-US" sz="2200" u="sng" dirty="0">
                <a:solidFill>
                  <a:schemeClr val="accent1"/>
                </a:solidFill>
              </a:rPr>
              <a:t> </a:t>
            </a:r>
            <a:endParaRPr sz="2200" u="sng" dirty="0">
              <a:solidFill>
                <a:schemeClr val="accent1"/>
              </a:solidFill>
            </a:endParaRPr>
          </a:p>
          <a:p>
            <a:pPr marL="342900" lvl="0" indent="0" algn="l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</a:pPr>
            <a:endParaRPr sz="2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omic Sans MS"/>
              <a:buNone/>
            </a:pPr>
            <a:r>
              <a:rPr lang="en-US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Administration</a:t>
            </a:r>
            <a:endParaRPr/>
          </a:p>
        </p:txBody>
      </p:sp>
      <p:sp>
        <p:nvSpPr>
          <p:cNvPr id="90" name="Google Shape;90;p3"/>
          <p:cNvSpPr txBox="1">
            <a:spLocks noGrp="1"/>
          </p:cNvSpPr>
          <p:nvPr>
            <p:ph type="body" idx="1"/>
          </p:nvPr>
        </p:nvSpPr>
        <p:spPr>
          <a:xfrm>
            <a:off x="2286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 dirty="0">
                <a:solidFill>
                  <a:schemeClr val="accent1"/>
                </a:solidFill>
              </a:rPr>
              <a:t>Mrs. Shanna Cahoon, Principal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 dirty="0">
                <a:solidFill>
                  <a:schemeClr val="accent1"/>
                </a:solidFill>
              </a:rPr>
              <a:t>Ms. Jacqueline Jones, Assistant Principal, (A-Eld)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 dirty="0">
                <a:solidFill>
                  <a:schemeClr val="accent1"/>
                </a:solidFill>
              </a:rPr>
              <a:t>Ms. Jillian Siok, Assistant Principal, (Ell-La)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 dirty="0">
                <a:solidFill>
                  <a:schemeClr val="accent1"/>
                </a:solidFill>
              </a:rPr>
              <a:t>Mr. Matthew </a:t>
            </a:r>
            <a:r>
              <a:rPr lang="en-US" sz="2960" dirty="0" err="1">
                <a:solidFill>
                  <a:schemeClr val="accent1"/>
                </a:solidFill>
              </a:rPr>
              <a:t>Sneck</a:t>
            </a:r>
            <a:r>
              <a:rPr lang="en-US" sz="2960" dirty="0">
                <a:solidFill>
                  <a:schemeClr val="accent1"/>
                </a:solidFill>
              </a:rPr>
              <a:t>, Assistant Principal, (Le-Ro)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 dirty="0">
                <a:solidFill>
                  <a:schemeClr val="accent1"/>
                </a:solidFill>
              </a:rPr>
              <a:t>Ms. </a:t>
            </a:r>
            <a:r>
              <a:rPr lang="en-US" sz="2960" dirty="0" err="1">
                <a:solidFill>
                  <a:schemeClr val="accent1"/>
                </a:solidFill>
              </a:rPr>
              <a:t>Chessil</a:t>
            </a:r>
            <a:r>
              <a:rPr lang="en-US" sz="2960" dirty="0">
                <a:solidFill>
                  <a:schemeClr val="accent1"/>
                </a:solidFill>
              </a:rPr>
              <a:t> Johnson, Assistant Principal, (Ru-Z)</a:t>
            </a:r>
            <a:endParaRPr sz="2960" dirty="0">
              <a:solidFill>
                <a:schemeClr val="accent1"/>
              </a:solidFill>
            </a:endParaRPr>
          </a:p>
          <a:p>
            <a:pPr marL="34290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SzPts val="1800"/>
              <a:buNone/>
            </a:pPr>
            <a:endParaRPr sz="2960" dirty="0">
              <a:solidFill>
                <a:schemeClr val="accent1"/>
              </a:solidFill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ts val="2960"/>
              <a:buChar char="•"/>
            </a:pPr>
            <a:r>
              <a:rPr lang="en-US" sz="2960" dirty="0">
                <a:solidFill>
                  <a:schemeClr val="accent1"/>
                </a:solidFill>
              </a:rPr>
              <a:t>Mr. Cameren Stevenson, CRP</a:t>
            </a:r>
            <a:endParaRPr sz="2960" dirty="0">
              <a:solidFill>
                <a:schemeClr val="accen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endParaRPr sz="296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"/>
          <p:cNvSpPr txBox="1">
            <a:spLocks noGrp="1"/>
          </p:cNvSpPr>
          <p:nvPr>
            <p:ph type="title"/>
          </p:nvPr>
        </p:nvSpPr>
        <p:spPr>
          <a:xfrm>
            <a:off x="1020150" y="-12"/>
            <a:ext cx="6705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959"/>
              <a:buFont typeface="Calibri"/>
              <a:buNone/>
            </a:pPr>
            <a:r>
              <a:rPr lang="en-US" sz="3959">
                <a:solidFill>
                  <a:schemeClr val="accent1"/>
                </a:solidFill>
              </a:rPr>
              <a:t>Why Are Credits Important:  Grade Promotion</a:t>
            </a:r>
            <a:endParaRPr/>
          </a:p>
        </p:txBody>
      </p:sp>
      <p:sp>
        <p:nvSpPr>
          <p:cNvPr id="96" name="Google Shape;96;p4"/>
          <p:cNvSpPr txBox="1">
            <a:spLocks noGrp="1"/>
          </p:cNvSpPr>
          <p:nvPr>
            <p:ph type="body" idx="1"/>
          </p:nvPr>
        </p:nvSpPr>
        <p:spPr>
          <a:xfrm>
            <a:off x="143850" y="1041825"/>
            <a:ext cx="8458200" cy="551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TO BE PROMOTED TO GRADE 10 </a:t>
            </a:r>
            <a:endParaRPr dirty="0"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dirty="0"/>
              <a:t>6 CREDITS ARE NEEDED</a:t>
            </a:r>
            <a:br>
              <a:rPr lang="en-US" dirty="0"/>
            </a:br>
            <a:r>
              <a:rPr lang="en-US" sz="1800" b="1" u="sng" dirty="0">
                <a:solidFill>
                  <a:srgbClr val="FF3300"/>
                </a:solidFill>
              </a:rPr>
              <a:t>3</a:t>
            </a:r>
            <a:r>
              <a:rPr lang="en-US" sz="1800" dirty="0"/>
              <a:t> of these credits needs to be from English, Social Studies, Science, and/or Math</a:t>
            </a:r>
            <a:endParaRPr sz="1800" dirty="0"/>
          </a:p>
          <a:p>
            <a:pPr marL="742950" lvl="1" indent="-28575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/>
          </a:p>
          <a:p>
            <a:pPr marL="34290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TO BE PROMOTED TO GRADE 11 </a:t>
            </a:r>
            <a:endParaRPr dirty="0"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dirty="0"/>
              <a:t>13 CREDITS ARE NEEDED</a:t>
            </a:r>
            <a:br>
              <a:rPr lang="en-US" dirty="0"/>
            </a:br>
            <a:r>
              <a:rPr lang="en-US" sz="1800" b="1" u="sng" dirty="0">
                <a:solidFill>
                  <a:srgbClr val="FF3300"/>
                </a:solidFill>
              </a:rPr>
              <a:t>7</a:t>
            </a:r>
            <a:r>
              <a:rPr lang="en-US" sz="1800" dirty="0"/>
              <a:t> of these credits needs to be from English, Social Studies, Science, and/or Math</a:t>
            </a:r>
            <a:endParaRPr dirty="0"/>
          </a:p>
          <a:p>
            <a:pPr marL="342900" lvl="0" indent="-24130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/>
          </a:p>
          <a:p>
            <a:pPr marL="34290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6"/>
              </a:buClr>
              <a:buSzPts val="3200"/>
              <a:buChar char="•"/>
            </a:pPr>
            <a:r>
              <a:rPr lang="en-US" b="1" dirty="0">
                <a:solidFill>
                  <a:schemeClr val="accent6"/>
                </a:solidFill>
              </a:rPr>
              <a:t>TO BE PROMOTED TO GRADE 12 </a:t>
            </a:r>
            <a:endParaRPr dirty="0"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lang="en-US" dirty="0"/>
              <a:t> 18 CREDITS ARE NEEDED</a:t>
            </a:r>
            <a:br>
              <a:rPr lang="en-US" dirty="0"/>
            </a:br>
            <a:r>
              <a:rPr lang="en-US" sz="1800" b="1" u="sng" dirty="0">
                <a:solidFill>
                  <a:srgbClr val="FF3300"/>
                </a:solidFill>
              </a:rPr>
              <a:t>10</a:t>
            </a:r>
            <a:r>
              <a:rPr lang="en-US" sz="1800" dirty="0"/>
              <a:t> of these credits needs to be from English, Social Studies, Science, and/or Math</a:t>
            </a:r>
            <a:endParaRPr dirty="0"/>
          </a:p>
          <a:p>
            <a:pPr marL="742950" lvl="1" indent="-28575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None/>
            </a:pPr>
            <a:r>
              <a:rPr lang="en-US" dirty="0">
                <a:solidFill>
                  <a:srgbClr val="00B050"/>
                </a:solidFill>
              </a:rPr>
              <a:t>YOU MUST ATTEND SCHOOL AND COMPLETE YOUR WORK IN ORDER TO EARN CREDIT</a:t>
            </a:r>
            <a:endParaRPr dirty="0"/>
          </a:p>
          <a:p>
            <a:pPr marL="742950" lvl="1" indent="-1079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"/>
          <p:cNvSpPr txBox="1">
            <a:spLocks noGrp="1"/>
          </p:cNvSpPr>
          <p:nvPr>
            <p:ph type="title"/>
          </p:nvPr>
        </p:nvSpPr>
        <p:spPr>
          <a:xfrm>
            <a:off x="228600" y="914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94429"/>
              </a:buClr>
              <a:buSzPts val="4800"/>
              <a:buFont typeface="Calibri"/>
              <a:buNone/>
            </a:pPr>
            <a:r>
              <a:rPr lang="en-US" sz="4800" b="1">
                <a:solidFill>
                  <a:srgbClr val="494429"/>
                </a:solidFill>
              </a:rPr>
              <a:t>Graduation Requirements</a:t>
            </a:r>
            <a:endParaRPr sz="4800">
              <a:solidFill>
                <a:srgbClr val="494429"/>
              </a:solidFill>
            </a:endParaRPr>
          </a:p>
        </p:txBody>
      </p:sp>
      <p:sp>
        <p:nvSpPr>
          <p:cNvPr id="102" name="Google Shape;102;p5"/>
          <p:cNvSpPr txBox="1">
            <a:spLocks noGrp="1"/>
          </p:cNvSpPr>
          <p:nvPr>
            <p:ph type="body" idx="1"/>
          </p:nvPr>
        </p:nvSpPr>
        <p:spPr>
          <a:xfrm>
            <a:off x="457200" y="1633396"/>
            <a:ext cx="8153400" cy="4830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17018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sz="2720" dirty="0"/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 dirty="0"/>
              <a:t>All students need </a:t>
            </a:r>
            <a:r>
              <a:rPr lang="en-US" sz="2720" b="1" u="sng" dirty="0">
                <a:solidFill>
                  <a:srgbClr val="FF3300"/>
                </a:solidFill>
              </a:rPr>
              <a:t>23</a:t>
            </a:r>
            <a:r>
              <a:rPr lang="en-US" sz="2720" dirty="0"/>
              <a:t> credits in various areas in order to graduate</a:t>
            </a:r>
            <a:endParaRPr dirty="0"/>
          </a:p>
          <a:p>
            <a:pPr marL="0" lvl="0" indent="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dirty="0"/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 dirty="0"/>
              <a:t>All students need a </a:t>
            </a:r>
            <a:r>
              <a:rPr lang="en-US" sz="2720" b="1" dirty="0">
                <a:solidFill>
                  <a:srgbClr val="FF0000"/>
                </a:solidFill>
              </a:rPr>
              <a:t>completer</a:t>
            </a:r>
            <a:r>
              <a:rPr lang="en-US" sz="2720" dirty="0"/>
              <a:t> pathway</a:t>
            </a:r>
            <a:endParaRPr dirty="0"/>
          </a:p>
          <a:p>
            <a:pPr marL="342900" lvl="0" indent="-17018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sz="2720" b="1" dirty="0">
              <a:solidFill>
                <a:srgbClr val="0000FF"/>
              </a:solidFill>
            </a:endParaRPr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 dirty="0"/>
              <a:t>All students must take and pass the </a:t>
            </a:r>
            <a:r>
              <a:rPr lang="en-US" sz="2720" b="1" dirty="0">
                <a:solidFill>
                  <a:srgbClr val="FF3300"/>
                </a:solidFill>
              </a:rPr>
              <a:t>state exams</a:t>
            </a:r>
            <a:endParaRPr b="1" dirty="0"/>
          </a:p>
          <a:p>
            <a:pPr marL="0" lvl="0" indent="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dirty="0"/>
          </a:p>
          <a:p>
            <a:pPr marL="342900" lvl="0" indent="-342900" algn="ctr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720" dirty="0"/>
              <a:t>All students must complete </a:t>
            </a:r>
            <a:r>
              <a:rPr lang="en-US" sz="2720" b="1" dirty="0">
                <a:solidFill>
                  <a:srgbClr val="FF3300"/>
                </a:solidFill>
              </a:rPr>
              <a:t>75</a:t>
            </a:r>
            <a:r>
              <a:rPr lang="en-US" sz="2720" dirty="0"/>
              <a:t> Service-Learning Hours				</a:t>
            </a:r>
            <a:endParaRPr dirty="0"/>
          </a:p>
        </p:txBody>
      </p:sp>
      <p:sp>
        <p:nvSpPr>
          <p:cNvPr id="103" name="Google Shape;103;p5"/>
          <p:cNvSpPr txBox="1"/>
          <p:nvPr/>
        </p:nvSpPr>
        <p:spPr>
          <a:xfrm>
            <a:off x="1181100" y="115311"/>
            <a:ext cx="6705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9"/>
              <a:buFont typeface="Calibri"/>
              <a:buNone/>
            </a:pPr>
            <a:r>
              <a:rPr lang="en-US" sz="3409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Why Are Credits Important:  Graduation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6"/>
          <p:cNvPicPr preferRelativeResize="0"/>
          <p:nvPr/>
        </p:nvPicPr>
        <p:blipFill rotWithShape="1">
          <a:blip r:embed="rId3">
            <a:alphaModFix/>
          </a:blip>
          <a:srcRect b="1843"/>
          <a:stretch>
            <a:fillRect/>
          </a:stretch>
        </p:blipFill>
        <p:spPr>
          <a:xfrm>
            <a:off x="1152075" y="152400"/>
            <a:ext cx="6224652" cy="643239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4403AC-45AC-9019-6935-BD0710B7AF7F}"/>
              </a:ext>
            </a:extLst>
          </p:cNvPr>
          <p:cNvSpPr/>
          <p:nvPr/>
        </p:nvSpPr>
        <p:spPr>
          <a:xfrm flipH="1">
            <a:off x="5312662" y="88391"/>
            <a:ext cx="3383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40D7B8-5C2C-077D-C138-AE2A6C2AF1C9}"/>
              </a:ext>
            </a:extLst>
          </p:cNvPr>
          <p:cNvSpPr txBox="1"/>
          <p:nvPr/>
        </p:nvSpPr>
        <p:spPr>
          <a:xfrm>
            <a:off x="5650991" y="196112"/>
            <a:ext cx="649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23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14097F-3717-0D68-4F4F-6F5093E82DFF}"/>
              </a:ext>
            </a:extLst>
          </p:cNvPr>
          <p:cNvSpPr/>
          <p:nvPr/>
        </p:nvSpPr>
        <p:spPr>
          <a:xfrm flipH="1">
            <a:off x="2520694" y="6153911"/>
            <a:ext cx="3383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9A3B82-7EA9-D6C3-7F68-9957B5A63E7C}"/>
              </a:ext>
            </a:extLst>
          </p:cNvPr>
          <p:cNvSpPr txBox="1"/>
          <p:nvPr/>
        </p:nvSpPr>
        <p:spPr>
          <a:xfrm>
            <a:off x="2029969" y="6246244"/>
            <a:ext cx="490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/>
                </a:solidFill>
              </a:rPr>
              <a:t>4.5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aper with text and numbers&#10;&#10;AI-generated content may be incorrect.">
            <a:extLst>
              <a:ext uri="{FF2B5EF4-FFF2-40B4-BE49-F238E27FC236}">
                <a16:creationId xmlns:a16="http://schemas.microsoft.com/office/drawing/2014/main" id="{C3C6591E-A011-A60D-E837-012951A78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4461" y="0"/>
            <a:ext cx="437507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8"/>
          <p:cNvSpPr txBox="1"/>
          <p:nvPr/>
        </p:nvSpPr>
        <p:spPr>
          <a:xfrm>
            <a:off x="228600" y="304800"/>
            <a:ext cx="8001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 SCHOOL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438" y="872027"/>
            <a:ext cx="7947125" cy="559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/>
          <p:cNvSpPr txBox="1"/>
          <p:nvPr/>
        </p:nvSpPr>
        <p:spPr>
          <a:xfrm>
            <a:off x="2057400" y="405825"/>
            <a:ext cx="53597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Sample 9</a:t>
            </a:r>
            <a:r>
              <a:rPr lang="en-US" sz="32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Grade Schedule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E88E6A-7977-8279-39FD-650D1C52CA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65" y="905540"/>
            <a:ext cx="7387801" cy="59566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437</Words>
  <Application>Microsoft Office PowerPoint</Application>
  <PresentationFormat>On-screen Show (4:3)</PresentationFormat>
  <Paragraphs>64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Comic Sans MS</vt:lpstr>
      <vt:lpstr>Office Theme</vt:lpstr>
      <vt:lpstr>WELCOME TO CHESAPEAKE  HIGH SCHOOL  HOME OF THE COUGARS</vt:lpstr>
      <vt:lpstr>Student Services </vt:lpstr>
      <vt:lpstr>Administration</vt:lpstr>
      <vt:lpstr>Why Are Credits Important:  Grade Promotion</vt:lpstr>
      <vt:lpstr>Graduation Requirements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CAT-North Career  Explorations Program</vt:lpstr>
      <vt:lpstr>Course Selection Google Form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Gibbons, Kristin M</dc:creator>
  <cp:lastModifiedBy>Gibbons, Kristin M</cp:lastModifiedBy>
  <cp:revision>9</cp:revision>
  <dcterms:modified xsi:type="dcterms:W3CDTF">2025-12-18T18:36:44Z</dcterms:modified>
</cp:coreProperties>
</file>