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3"/>
  </p:notesMasterIdLst>
  <p:handoutMasterIdLst>
    <p:handoutMasterId r:id="rId24"/>
  </p:handoutMasterIdLst>
  <p:sldIdLst>
    <p:sldId id="257" r:id="rId2"/>
    <p:sldId id="310" r:id="rId3"/>
    <p:sldId id="275" r:id="rId4"/>
    <p:sldId id="280" r:id="rId5"/>
    <p:sldId id="281" r:id="rId6"/>
    <p:sldId id="313" r:id="rId7"/>
    <p:sldId id="298" r:id="rId8"/>
    <p:sldId id="282" r:id="rId9"/>
    <p:sldId id="285" r:id="rId10"/>
    <p:sldId id="299" r:id="rId11"/>
    <p:sldId id="276" r:id="rId12"/>
    <p:sldId id="307" r:id="rId13"/>
    <p:sldId id="301" r:id="rId14"/>
    <p:sldId id="306" r:id="rId15"/>
    <p:sldId id="303" r:id="rId16"/>
    <p:sldId id="273" r:id="rId17"/>
    <p:sldId id="274" r:id="rId18"/>
    <p:sldId id="279" r:id="rId19"/>
    <p:sldId id="309" r:id="rId20"/>
    <p:sldId id="311" r:id="rId21"/>
    <p:sldId id="312" r:id="rId2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bbons, Kristin M" initials="GKM" lastIdx="1" clrIdx="0">
    <p:extLst>
      <p:ext uri="{19B8F6BF-5375-455C-9EA6-DF929625EA0E}">
        <p15:presenceInfo xmlns:p15="http://schemas.microsoft.com/office/powerpoint/2012/main" userId="S::KMGIBBONS@aacps.org::1214002f-b9f5-4321-a9c1-ba09ee45f6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590" autoAdjust="0"/>
  </p:normalViewPr>
  <p:slideViewPr>
    <p:cSldViewPr>
      <p:cViewPr varScale="1">
        <p:scale>
          <a:sx n="108" d="100"/>
          <a:sy n="108" d="100"/>
        </p:scale>
        <p:origin x="1704" y="96"/>
      </p:cViewPr>
      <p:guideLst>
        <p:guide orient="horz" pos="2160"/>
        <p:guide pos="2880"/>
      </p:guideLst>
    </p:cSldViewPr>
  </p:slideViewPr>
  <p:outlineViewPr>
    <p:cViewPr>
      <p:scale>
        <a:sx n="33" d="100"/>
        <a:sy n="33" d="100"/>
      </p:scale>
      <p:origin x="30" y="38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AADC87-F13F-435E-ABF8-E8784962C393}"/>
              </a:ext>
            </a:extLst>
          </p:cNvPr>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ltLang="en-US"/>
          </a:p>
        </p:txBody>
      </p:sp>
      <p:sp>
        <p:nvSpPr>
          <p:cNvPr id="3" name="Date Placeholder 2">
            <a:extLst>
              <a:ext uri="{FF2B5EF4-FFF2-40B4-BE49-F238E27FC236}">
                <a16:creationId xmlns:a16="http://schemas.microsoft.com/office/drawing/2014/main" id="{9C786118-DE40-47A9-80F8-1E806C56BE7E}"/>
              </a:ext>
            </a:extLst>
          </p:cNvPr>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fld id="{2951A463-A17F-40AE-BDA4-470E05779FB0}" type="datetimeFigureOut">
              <a:rPr lang="en-US" altLang="en-US"/>
              <a:pPr>
                <a:defRPr/>
              </a:pPr>
              <a:t>8/21/2023</a:t>
            </a:fld>
            <a:endParaRPr lang="en-US" altLang="en-US"/>
          </a:p>
        </p:txBody>
      </p:sp>
      <p:sp>
        <p:nvSpPr>
          <p:cNvPr id="4" name="Footer Placeholder 3">
            <a:extLst>
              <a:ext uri="{FF2B5EF4-FFF2-40B4-BE49-F238E27FC236}">
                <a16:creationId xmlns:a16="http://schemas.microsoft.com/office/drawing/2014/main" id="{50AF12DF-37ED-4BE6-8E26-F8439F9B932C}"/>
              </a:ext>
            </a:extLst>
          </p:cNvPr>
          <p:cNvSpPr>
            <a:spLocks noGrp="1"/>
          </p:cNvSpPr>
          <p:nvPr>
            <p:ph type="ftr" sz="quarter" idx="2"/>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ltLang="en-US"/>
          </a:p>
        </p:txBody>
      </p:sp>
      <p:sp>
        <p:nvSpPr>
          <p:cNvPr id="5" name="Slide Number Placeholder 4">
            <a:extLst>
              <a:ext uri="{FF2B5EF4-FFF2-40B4-BE49-F238E27FC236}">
                <a16:creationId xmlns:a16="http://schemas.microsoft.com/office/drawing/2014/main" id="{38F383D8-BC3B-473F-B610-657ED34C025E}"/>
              </a:ext>
            </a:extLst>
          </p:cNvPr>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5633F0D0-6974-44CB-A71E-001A130CA34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C7ECDB-736B-402E-9804-8FFA53612233}"/>
              </a:ext>
            </a:extLst>
          </p:cNvPr>
          <p:cNvSpPr>
            <a:spLocks noGrp="1"/>
          </p:cNvSpPr>
          <p:nvPr>
            <p:ph type="hdr" sz="quarter"/>
          </p:nvPr>
        </p:nvSpPr>
        <p:spPr>
          <a:xfrm>
            <a:off x="0" y="0"/>
            <a:ext cx="3037840" cy="466434"/>
          </a:xfrm>
          <a:prstGeom prst="rect">
            <a:avLst/>
          </a:prstGeom>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ltLang="en-US"/>
          </a:p>
        </p:txBody>
      </p:sp>
      <p:sp>
        <p:nvSpPr>
          <p:cNvPr id="3" name="Date Placeholder 2">
            <a:extLst>
              <a:ext uri="{FF2B5EF4-FFF2-40B4-BE49-F238E27FC236}">
                <a16:creationId xmlns:a16="http://schemas.microsoft.com/office/drawing/2014/main" id="{8F6F30FE-6A87-4119-9F3B-894B7BA48B7C}"/>
              </a:ext>
            </a:extLst>
          </p:cNvPr>
          <p:cNvSpPr>
            <a:spLocks noGrp="1"/>
          </p:cNvSpPr>
          <p:nvPr>
            <p:ph type="dt" idx="1"/>
          </p:nvPr>
        </p:nvSpPr>
        <p:spPr>
          <a:xfrm>
            <a:off x="3970938" y="0"/>
            <a:ext cx="3037840" cy="466434"/>
          </a:xfrm>
          <a:prstGeom prst="rect">
            <a:avLst/>
          </a:prstGeom>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fld id="{A92E1B38-ED4F-4ABC-AF9F-F4E11936DE2B}" type="datetimeFigureOut">
              <a:rPr lang="en-US" altLang="en-US"/>
              <a:pPr>
                <a:defRPr/>
              </a:pPr>
              <a:t>8/21/2023</a:t>
            </a:fld>
            <a:endParaRPr lang="en-US" altLang="en-US"/>
          </a:p>
        </p:txBody>
      </p:sp>
      <p:sp>
        <p:nvSpPr>
          <p:cNvPr id="4" name="Slide Image Placeholder 3">
            <a:extLst>
              <a:ext uri="{FF2B5EF4-FFF2-40B4-BE49-F238E27FC236}">
                <a16:creationId xmlns:a16="http://schemas.microsoft.com/office/drawing/2014/main" id="{37E815D4-D99A-4724-95FA-6498426B0E68}"/>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3959CC57-27AD-4E00-ACDE-30D99D1BDE53}"/>
              </a:ext>
            </a:extLst>
          </p:cNvPr>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9C478CC-598C-48F2-B2DB-D8DB1C38EF57}"/>
              </a:ext>
            </a:extLst>
          </p:cNvPr>
          <p:cNvSpPr>
            <a:spLocks noGrp="1"/>
          </p:cNvSpPr>
          <p:nvPr>
            <p:ph type="ftr" sz="quarter" idx="4"/>
          </p:nvPr>
        </p:nvSpPr>
        <p:spPr>
          <a:xfrm>
            <a:off x="0" y="8829967"/>
            <a:ext cx="3037840" cy="466433"/>
          </a:xfrm>
          <a:prstGeom prst="rect">
            <a:avLst/>
          </a:prstGeom>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ltLang="en-US"/>
          </a:p>
        </p:txBody>
      </p:sp>
      <p:sp>
        <p:nvSpPr>
          <p:cNvPr id="7" name="Slide Number Placeholder 6">
            <a:extLst>
              <a:ext uri="{FF2B5EF4-FFF2-40B4-BE49-F238E27FC236}">
                <a16:creationId xmlns:a16="http://schemas.microsoft.com/office/drawing/2014/main" id="{B397E400-D5B6-49B4-A8A5-72EA5BA0B4BB}"/>
              </a:ext>
            </a:extLst>
          </p:cNvPr>
          <p:cNvSpPr>
            <a:spLocks noGrp="1"/>
          </p:cNvSpPr>
          <p:nvPr>
            <p:ph type="sldNum" sz="quarter" idx="5"/>
          </p:nvPr>
        </p:nvSpPr>
        <p:spPr>
          <a:xfrm>
            <a:off x="3970938" y="8829967"/>
            <a:ext cx="3037840" cy="466433"/>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7850D36B-DC52-4C6F-947D-E9EF0A646CC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850D36B-DC52-4C6F-947D-E9EF0A646CC8}" type="slidenum">
              <a:rPr lang="en-US" altLang="en-US" smtClean="0"/>
              <a:pPr>
                <a:defRPr/>
              </a:pPr>
              <a:t>9</a:t>
            </a:fld>
            <a:endParaRPr lang="en-US" altLang="en-US"/>
          </a:p>
        </p:txBody>
      </p:sp>
    </p:spTree>
    <p:extLst>
      <p:ext uri="{BB962C8B-B14F-4D97-AF65-F5344CB8AC3E}">
        <p14:creationId xmlns:p14="http://schemas.microsoft.com/office/powerpoint/2010/main" val="2361830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master_med">
            <a:extLst>
              <a:ext uri="{FF2B5EF4-FFF2-40B4-BE49-F238E27FC236}">
                <a16:creationId xmlns:a16="http://schemas.microsoft.com/office/drawing/2014/main" id="{DBF5D469-4DA1-465C-9279-02DB3D313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en-US"/>
              <a:t>Click to edit Master subtitle style</a:t>
            </a:r>
          </a:p>
        </p:txBody>
      </p:sp>
      <p:sp>
        <p:nvSpPr>
          <p:cNvPr id="48135"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en-US"/>
              <a:t>Click to edit Master title style</a:t>
            </a:r>
          </a:p>
        </p:txBody>
      </p:sp>
      <p:sp>
        <p:nvSpPr>
          <p:cNvPr id="5" name="Rectangle 3">
            <a:extLst>
              <a:ext uri="{FF2B5EF4-FFF2-40B4-BE49-F238E27FC236}">
                <a16:creationId xmlns:a16="http://schemas.microsoft.com/office/drawing/2014/main" id="{B58A79DB-EC54-4085-BCB7-728B4867D342}"/>
              </a:ext>
            </a:extLst>
          </p:cNvPr>
          <p:cNvSpPr>
            <a:spLocks noGrp="1" noChangeArrowheads="1"/>
          </p:cNvSpPr>
          <p:nvPr>
            <p:ph type="dt" sz="half" idx="10"/>
          </p:nvPr>
        </p:nvSpPr>
        <p:spPr>
          <a:xfrm>
            <a:off x="304800" y="6248400"/>
            <a:ext cx="1905000" cy="457200"/>
          </a:xfrm>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EF4C29E7-9244-4F90-AC8D-FBB16F51D6F4}"/>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5F2C45B2-0A1F-4001-8427-A1126A760DFB}"/>
              </a:ext>
            </a:extLst>
          </p:cNvPr>
          <p:cNvSpPr>
            <a:spLocks noGrp="1" noChangeArrowheads="1"/>
          </p:cNvSpPr>
          <p:nvPr>
            <p:ph type="sldNum" sz="quarter" idx="12"/>
          </p:nvPr>
        </p:nvSpPr>
        <p:spPr>
          <a:xfrm>
            <a:off x="7010400" y="6248400"/>
            <a:ext cx="1905000" cy="457200"/>
          </a:xfrm>
        </p:spPr>
        <p:txBody>
          <a:bodyPr/>
          <a:lstStyle>
            <a:lvl1pPr>
              <a:defRPr/>
            </a:lvl1pPr>
          </a:lstStyle>
          <a:p>
            <a:pPr>
              <a:defRPr/>
            </a:pPr>
            <a:fld id="{0905AC07-3C55-4562-84BE-0A269D626C40}" type="slidenum">
              <a:rPr lang="en-US" altLang="en-US"/>
              <a:pPr>
                <a:defRPr/>
              </a:pPr>
              <a:t>‹#›</a:t>
            </a:fld>
            <a:endParaRPr lang="en-US" altLang="en-US"/>
          </a:p>
        </p:txBody>
      </p:sp>
    </p:spTree>
    <p:extLst>
      <p:ext uri="{BB962C8B-B14F-4D97-AF65-F5344CB8AC3E}">
        <p14:creationId xmlns:p14="http://schemas.microsoft.com/office/powerpoint/2010/main" val="46012042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6DF5E74A-C45A-4822-8F04-B17F3DF6374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157350A8-7773-4FA6-85AB-7F77EDABB28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20454342-B15B-4445-937E-9D82A58C6EAC}"/>
              </a:ext>
            </a:extLst>
          </p:cNvPr>
          <p:cNvSpPr>
            <a:spLocks noGrp="1" noChangeArrowheads="1"/>
          </p:cNvSpPr>
          <p:nvPr>
            <p:ph type="sldNum" sz="quarter" idx="12"/>
          </p:nvPr>
        </p:nvSpPr>
        <p:spPr>
          <a:ln/>
        </p:spPr>
        <p:txBody>
          <a:bodyPr/>
          <a:lstStyle>
            <a:lvl1pPr>
              <a:defRPr/>
            </a:lvl1pPr>
          </a:lstStyle>
          <a:p>
            <a:pPr>
              <a:defRPr/>
            </a:pPr>
            <a:fld id="{DA427C28-25F3-45FB-A2F9-6F227F8F86A9}" type="slidenum">
              <a:rPr lang="en-US" altLang="en-US"/>
              <a:pPr>
                <a:defRPr/>
              </a:pPr>
              <a:t>‹#›</a:t>
            </a:fld>
            <a:endParaRPr lang="en-US" altLang="en-US"/>
          </a:p>
        </p:txBody>
      </p:sp>
    </p:spTree>
    <p:extLst>
      <p:ext uri="{BB962C8B-B14F-4D97-AF65-F5344CB8AC3E}">
        <p14:creationId xmlns:p14="http://schemas.microsoft.com/office/powerpoint/2010/main" val="401567151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228600"/>
            <a:ext cx="1600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38400" y="228600"/>
            <a:ext cx="46482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D85ACE9A-3603-4921-8FA1-8729ACE672F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11FC3FCA-F91C-44D8-9B15-A0E243FFD20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45073E0E-A4B8-4D64-BC0A-BDCAE9537472}"/>
              </a:ext>
            </a:extLst>
          </p:cNvPr>
          <p:cNvSpPr>
            <a:spLocks noGrp="1" noChangeArrowheads="1"/>
          </p:cNvSpPr>
          <p:nvPr>
            <p:ph type="sldNum" sz="quarter" idx="12"/>
          </p:nvPr>
        </p:nvSpPr>
        <p:spPr>
          <a:ln/>
        </p:spPr>
        <p:txBody>
          <a:bodyPr/>
          <a:lstStyle>
            <a:lvl1pPr>
              <a:defRPr/>
            </a:lvl1pPr>
          </a:lstStyle>
          <a:p>
            <a:pPr>
              <a:defRPr/>
            </a:pPr>
            <a:fld id="{C03E9F88-CE81-42FE-9971-DD012C4E2680}" type="slidenum">
              <a:rPr lang="en-US" altLang="en-US"/>
              <a:pPr>
                <a:defRPr/>
              </a:pPr>
              <a:t>‹#›</a:t>
            </a:fld>
            <a:endParaRPr lang="en-US" altLang="en-US"/>
          </a:p>
        </p:txBody>
      </p:sp>
    </p:spTree>
    <p:extLst>
      <p:ext uri="{BB962C8B-B14F-4D97-AF65-F5344CB8AC3E}">
        <p14:creationId xmlns:p14="http://schemas.microsoft.com/office/powerpoint/2010/main" val="399334748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FA893243-3FD2-439F-BB72-C2DAFA0EFF3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4060E002-8ADD-4F40-9456-964227A8F5F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C56ADB44-5260-4B55-86B0-43ECC9B033EB}"/>
              </a:ext>
            </a:extLst>
          </p:cNvPr>
          <p:cNvSpPr>
            <a:spLocks noGrp="1" noChangeArrowheads="1"/>
          </p:cNvSpPr>
          <p:nvPr>
            <p:ph type="sldNum" sz="quarter" idx="12"/>
          </p:nvPr>
        </p:nvSpPr>
        <p:spPr>
          <a:ln/>
        </p:spPr>
        <p:txBody>
          <a:bodyPr/>
          <a:lstStyle>
            <a:lvl1pPr>
              <a:defRPr/>
            </a:lvl1pPr>
          </a:lstStyle>
          <a:p>
            <a:pPr>
              <a:defRPr/>
            </a:pPr>
            <a:fld id="{6CD680A9-FFF7-478C-BD50-7150DFEA9F1F}" type="slidenum">
              <a:rPr lang="en-US" altLang="en-US"/>
              <a:pPr>
                <a:defRPr/>
              </a:pPr>
              <a:t>‹#›</a:t>
            </a:fld>
            <a:endParaRPr lang="en-US" altLang="en-US"/>
          </a:p>
        </p:txBody>
      </p:sp>
    </p:spTree>
    <p:extLst>
      <p:ext uri="{BB962C8B-B14F-4D97-AF65-F5344CB8AC3E}">
        <p14:creationId xmlns:p14="http://schemas.microsoft.com/office/powerpoint/2010/main" val="248559599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32B8A9BB-4EB0-429C-AB6C-C3C3EF688B3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52177F75-5BB9-453F-8C0D-7A1BC3050B4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B7243880-5E92-4D4D-8449-69807E9F64D4}"/>
              </a:ext>
            </a:extLst>
          </p:cNvPr>
          <p:cNvSpPr>
            <a:spLocks noGrp="1" noChangeArrowheads="1"/>
          </p:cNvSpPr>
          <p:nvPr>
            <p:ph type="sldNum" sz="quarter" idx="12"/>
          </p:nvPr>
        </p:nvSpPr>
        <p:spPr>
          <a:ln/>
        </p:spPr>
        <p:txBody>
          <a:bodyPr/>
          <a:lstStyle>
            <a:lvl1pPr>
              <a:defRPr/>
            </a:lvl1pPr>
          </a:lstStyle>
          <a:p>
            <a:pPr>
              <a:defRPr/>
            </a:pPr>
            <a:fld id="{9A8FE27B-E25C-4936-92AA-648FABEEFBF9}" type="slidenum">
              <a:rPr lang="en-US" altLang="en-US"/>
              <a:pPr>
                <a:defRPr/>
              </a:pPr>
              <a:t>‹#›</a:t>
            </a:fld>
            <a:endParaRPr lang="en-US" altLang="en-US"/>
          </a:p>
        </p:txBody>
      </p:sp>
    </p:spTree>
    <p:extLst>
      <p:ext uri="{BB962C8B-B14F-4D97-AF65-F5344CB8AC3E}">
        <p14:creationId xmlns:p14="http://schemas.microsoft.com/office/powerpoint/2010/main" val="3150975335"/>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01552B8E-43D0-466D-88FB-3060864B552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D5145198-3B35-459B-A40C-1120D42DFAD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ECC0921C-692E-44F3-8B0F-79D084D7BDAC}"/>
              </a:ext>
            </a:extLst>
          </p:cNvPr>
          <p:cNvSpPr>
            <a:spLocks noGrp="1" noChangeArrowheads="1"/>
          </p:cNvSpPr>
          <p:nvPr>
            <p:ph type="sldNum" sz="quarter" idx="12"/>
          </p:nvPr>
        </p:nvSpPr>
        <p:spPr>
          <a:ln/>
        </p:spPr>
        <p:txBody>
          <a:bodyPr/>
          <a:lstStyle>
            <a:lvl1pPr>
              <a:defRPr/>
            </a:lvl1pPr>
          </a:lstStyle>
          <a:p>
            <a:pPr>
              <a:defRPr/>
            </a:pPr>
            <a:fld id="{D4EBBA17-72BC-472F-8E16-1E828CAD7A2C}" type="slidenum">
              <a:rPr lang="en-US" altLang="en-US"/>
              <a:pPr>
                <a:defRPr/>
              </a:pPr>
              <a:t>‹#›</a:t>
            </a:fld>
            <a:endParaRPr lang="en-US" altLang="en-US"/>
          </a:p>
        </p:txBody>
      </p:sp>
    </p:spTree>
    <p:extLst>
      <p:ext uri="{BB962C8B-B14F-4D97-AF65-F5344CB8AC3E}">
        <p14:creationId xmlns:p14="http://schemas.microsoft.com/office/powerpoint/2010/main" val="208634493"/>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5DC4C6BE-7821-41C1-A74B-22C4B976CA2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8">
            <a:extLst>
              <a:ext uri="{FF2B5EF4-FFF2-40B4-BE49-F238E27FC236}">
                <a16:creationId xmlns:a16="http://schemas.microsoft.com/office/drawing/2014/main" id="{8AA4280D-25B4-4F1A-970A-E43448EF3DF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9">
            <a:extLst>
              <a:ext uri="{FF2B5EF4-FFF2-40B4-BE49-F238E27FC236}">
                <a16:creationId xmlns:a16="http://schemas.microsoft.com/office/drawing/2014/main" id="{FCEAC9BA-BE03-48FB-BB28-E393E2D6B2C9}"/>
              </a:ext>
            </a:extLst>
          </p:cNvPr>
          <p:cNvSpPr>
            <a:spLocks noGrp="1" noChangeArrowheads="1"/>
          </p:cNvSpPr>
          <p:nvPr>
            <p:ph type="sldNum" sz="quarter" idx="12"/>
          </p:nvPr>
        </p:nvSpPr>
        <p:spPr>
          <a:ln/>
        </p:spPr>
        <p:txBody>
          <a:bodyPr/>
          <a:lstStyle>
            <a:lvl1pPr>
              <a:defRPr/>
            </a:lvl1pPr>
          </a:lstStyle>
          <a:p>
            <a:pPr>
              <a:defRPr/>
            </a:pPr>
            <a:fld id="{70EE7CF5-DEB8-4666-A2FA-FA1813ED0824}" type="slidenum">
              <a:rPr lang="en-US" altLang="en-US"/>
              <a:pPr>
                <a:defRPr/>
              </a:pPr>
              <a:t>‹#›</a:t>
            </a:fld>
            <a:endParaRPr lang="en-US" altLang="en-US"/>
          </a:p>
        </p:txBody>
      </p:sp>
    </p:spTree>
    <p:extLst>
      <p:ext uri="{BB962C8B-B14F-4D97-AF65-F5344CB8AC3E}">
        <p14:creationId xmlns:p14="http://schemas.microsoft.com/office/powerpoint/2010/main" val="31612966"/>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ADE794B2-C4FF-4694-B74A-1685ED42955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8">
            <a:extLst>
              <a:ext uri="{FF2B5EF4-FFF2-40B4-BE49-F238E27FC236}">
                <a16:creationId xmlns:a16="http://schemas.microsoft.com/office/drawing/2014/main" id="{72B8654D-9732-48BE-8951-7E94413E83B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2783CFA8-FDFD-49A0-A19A-D5C2603AD055}"/>
              </a:ext>
            </a:extLst>
          </p:cNvPr>
          <p:cNvSpPr>
            <a:spLocks noGrp="1" noChangeArrowheads="1"/>
          </p:cNvSpPr>
          <p:nvPr>
            <p:ph type="sldNum" sz="quarter" idx="12"/>
          </p:nvPr>
        </p:nvSpPr>
        <p:spPr>
          <a:ln/>
        </p:spPr>
        <p:txBody>
          <a:bodyPr/>
          <a:lstStyle>
            <a:lvl1pPr>
              <a:defRPr/>
            </a:lvl1pPr>
          </a:lstStyle>
          <a:p>
            <a:pPr>
              <a:defRPr/>
            </a:pPr>
            <a:fld id="{E2496141-8DC6-4CDD-ABAD-6AD9ABEC3BDA}" type="slidenum">
              <a:rPr lang="en-US" altLang="en-US"/>
              <a:pPr>
                <a:defRPr/>
              </a:pPr>
              <a:t>‹#›</a:t>
            </a:fld>
            <a:endParaRPr lang="en-US" altLang="en-US"/>
          </a:p>
        </p:txBody>
      </p:sp>
    </p:spTree>
    <p:extLst>
      <p:ext uri="{BB962C8B-B14F-4D97-AF65-F5344CB8AC3E}">
        <p14:creationId xmlns:p14="http://schemas.microsoft.com/office/powerpoint/2010/main" val="3135271334"/>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698F5FDA-07E2-4B15-BA55-F37A2C5FAE1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8">
            <a:extLst>
              <a:ext uri="{FF2B5EF4-FFF2-40B4-BE49-F238E27FC236}">
                <a16:creationId xmlns:a16="http://schemas.microsoft.com/office/drawing/2014/main" id="{5F1B68A0-6518-45C0-9F96-8F343EA6642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9">
            <a:extLst>
              <a:ext uri="{FF2B5EF4-FFF2-40B4-BE49-F238E27FC236}">
                <a16:creationId xmlns:a16="http://schemas.microsoft.com/office/drawing/2014/main" id="{4FAB4271-EF3A-46C2-82A8-C151DC464531}"/>
              </a:ext>
            </a:extLst>
          </p:cNvPr>
          <p:cNvSpPr>
            <a:spLocks noGrp="1" noChangeArrowheads="1"/>
          </p:cNvSpPr>
          <p:nvPr>
            <p:ph type="sldNum" sz="quarter" idx="12"/>
          </p:nvPr>
        </p:nvSpPr>
        <p:spPr>
          <a:ln/>
        </p:spPr>
        <p:txBody>
          <a:bodyPr/>
          <a:lstStyle>
            <a:lvl1pPr>
              <a:defRPr/>
            </a:lvl1pPr>
          </a:lstStyle>
          <a:p>
            <a:pPr>
              <a:defRPr/>
            </a:pPr>
            <a:fld id="{C7963EDD-E476-4037-ACE1-C163F22CA75C}" type="slidenum">
              <a:rPr lang="en-US" altLang="en-US"/>
              <a:pPr>
                <a:defRPr/>
              </a:pPr>
              <a:t>‹#›</a:t>
            </a:fld>
            <a:endParaRPr lang="en-US" altLang="en-US"/>
          </a:p>
        </p:txBody>
      </p:sp>
    </p:spTree>
    <p:extLst>
      <p:ext uri="{BB962C8B-B14F-4D97-AF65-F5344CB8AC3E}">
        <p14:creationId xmlns:p14="http://schemas.microsoft.com/office/powerpoint/2010/main" val="355405930"/>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E42DE1D2-3B4F-4479-BBAA-0615756FE07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A8E56066-EC64-40B7-AADF-C33590FE63D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34AF70AF-6CEB-44B4-873A-C78FF3F3D294}"/>
              </a:ext>
            </a:extLst>
          </p:cNvPr>
          <p:cNvSpPr>
            <a:spLocks noGrp="1" noChangeArrowheads="1"/>
          </p:cNvSpPr>
          <p:nvPr>
            <p:ph type="sldNum" sz="quarter" idx="12"/>
          </p:nvPr>
        </p:nvSpPr>
        <p:spPr>
          <a:ln/>
        </p:spPr>
        <p:txBody>
          <a:bodyPr/>
          <a:lstStyle>
            <a:lvl1pPr>
              <a:defRPr/>
            </a:lvl1pPr>
          </a:lstStyle>
          <a:p>
            <a:pPr>
              <a:defRPr/>
            </a:pPr>
            <a:fld id="{726BAE80-FC2B-4FE4-AFE2-B3DCCA5B17ED}" type="slidenum">
              <a:rPr lang="en-US" altLang="en-US"/>
              <a:pPr>
                <a:defRPr/>
              </a:pPr>
              <a:t>‹#›</a:t>
            </a:fld>
            <a:endParaRPr lang="en-US" altLang="en-US"/>
          </a:p>
        </p:txBody>
      </p:sp>
    </p:spTree>
    <p:extLst>
      <p:ext uri="{BB962C8B-B14F-4D97-AF65-F5344CB8AC3E}">
        <p14:creationId xmlns:p14="http://schemas.microsoft.com/office/powerpoint/2010/main" val="3951208212"/>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CD6632A5-B09D-481E-8130-807681DDC6A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587DBE66-18F2-47C6-BE99-66C208048D4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D4DBE9BA-B758-4AF9-BB93-7EBB13F5DCD1}"/>
              </a:ext>
            </a:extLst>
          </p:cNvPr>
          <p:cNvSpPr>
            <a:spLocks noGrp="1" noChangeArrowheads="1"/>
          </p:cNvSpPr>
          <p:nvPr>
            <p:ph type="sldNum" sz="quarter" idx="12"/>
          </p:nvPr>
        </p:nvSpPr>
        <p:spPr>
          <a:ln/>
        </p:spPr>
        <p:txBody>
          <a:bodyPr/>
          <a:lstStyle>
            <a:lvl1pPr>
              <a:defRPr/>
            </a:lvl1pPr>
          </a:lstStyle>
          <a:p>
            <a:pPr>
              <a:defRPr/>
            </a:pPr>
            <a:fld id="{490C2BBC-9DE2-43B3-916E-1B17EF72D6A3}" type="slidenum">
              <a:rPr lang="en-US" altLang="en-US"/>
              <a:pPr>
                <a:defRPr/>
              </a:pPr>
              <a:t>‹#›</a:t>
            </a:fld>
            <a:endParaRPr lang="en-US" altLang="en-US"/>
          </a:p>
        </p:txBody>
      </p:sp>
    </p:spTree>
    <p:extLst>
      <p:ext uri="{BB962C8B-B14F-4D97-AF65-F5344CB8AC3E}">
        <p14:creationId xmlns:p14="http://schemas.microsoft.com/office/powerpoint/2010/main" val="1671048745"/>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4964EECD-BBEF-4B0B-90E8-EE6AF0910EB6}"/>
              </a:ext>
            </a:extLst>
          </p:cNvPr>
          <p:cNvGrpSpPr>
            <a:grpSpLocks/>
          </p:cNvGrpSpPr>
          <p:nvPr/>
        </p:nvGrpSpPr>
        <p:grpSpPr bwMode="auto">
          <a:xfrm>
            <a:off x="0" y="0"/>
            <a:ext cx="2667000" cy="6858000"/>
            <a:chOff x="0" y="0"/>
            <a:chExt cx="1680" cy="4320"/>
          </a:xfrm>
        </p:grpSpPr>
        <p:sp>
          <p:nvSpPr>
            <p:cNvPr id="47107" name="Rectangle 3">
              <a:extLst>
                <a:ext uri="{FF2B5EF4-FFF2-40B4-BE49-F238E27FC236}">
                  <a16:creationId xmlns:a16="http://schemas.microsoft.com/office/drawing/2014/main" id="{60613060-D458-4B3C-8B94-60DCE3238E66}"/>
                </a:ext>
              </a:extLst>
            </p:cNvPr>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p>
          </p:txBody>
        </p:sp>
        <p:pic>
          <p:nvPicPr>
            <p:cNvPr id="1033" name="Picture 4" descr="slidemaster_med3">
              <a:extLst>
                <a:ext uri="{FF2B5EF4-FFF2-40B4-BE49-F238E27FC236}">
                  <a16:creationId xmlns:a16="http://schemas.microsoft.com/office/drawing/2014/main" id="{05F29566-D793-43B2-A517-BB8BBF9AD6A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134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109" name="Rectangle 5">
            <a:extLst>
              <a:ext uri="{FF2B5EF4-FFF2-40B4-BE49-F238E27FC236}">
                <a16:creationId xmlns:a16="http://schemas.microsoft.com/office/drawing/2014/main" id="{2E5CEAB6-F523-4D86-B3CF-3C6CBF195002}"/>
              </a:ext>
            </a:extLst>
          </p:cNvPr>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7110" name="Rectangle 6">
            <a:extLst>
              <a:ext uri="{FF2B5EF4-FFF2-40B4-BE49-F238E27FC236}">
                <a16:creationId xmlns:a16="http://schemas.microsoft.com/office/drawing/2014/main" id="{C347BAB8-5121-43D3-A181-CEEA4036CDAD}"/>
              </a:ext>
            </a:extLst>
          </p:cNvPr>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111" name="Rectangle 7">
            <a:extLst>
              <a:ext uri="{FF2B5EF4-FFF2-40B4-BE49-F238E27FC236}">
                <a16:creationId xmlns:a16="http://schemas.microsoft.com/office/drawing/2014/main" id="{FF07152B-6E72-4094-8BD4-E7799A8D05E3}"/>
              </a:ext>
            </a:extLst>
          </p:cNvPr>
          <p:cNvSpPr>
            <a:spLocks noGrp="1" noChangeArrowheads="1"/>
          </p:cNvSpPr>
          <p:nvPr>
            <p:ph type="dt" sz="half" idx="2"/>
          </p:nvPr>
        </p:nvSpPr>
        <p:spPr bwMode="auto">
          <a:xfrm>
            <a:off x="152400"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C0C0C0"/>
                  </a:outerShdw>
                </a:effectLst>
                <a:latin typeface="Arial" charset="0"/>
              </a:defRPr>
            </a:lvl1pPr>
          </a:lstStyle>
          <a:p>
            <a:pPr>
              <a:defRPr/>
            </a:pPr>
            <a:endParaRPr lang="en-US" altLang="en-US"/>
          </a:p>
        </p:txBody>
      </p:sp>
      <p:sp>
        <p:nvSpPr>
          <p:cNvPr id="47112" name="Rectangle 8">
            <a:extLst>
              <a:ext uri="{FF2B5EF4-FFF2-40B4-BE49-F238E27FC236}">
                <a16:creationId xmlns:a16="http://schemas.microsoft.com/office/drawing/2014/main" id="{F8E9246E-9C8C-41E2-8D6D-7B50CB6C8BB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C0C0C0"/>
                  </a:outerShdw>
                </a:effectLst>
                <a:latin typeface="Arial" charset="0"/>
              </a:defRPr>
            </a:lvl1pPr>
          </a:lstStyle>
          <a:p>
            <a:pPr>
              <a:defRPr/>
            </a:pPr>
            <a:endParaRPr lang="en-US" altLang="en-US"/>
          </a:p>
        </p:txBody>
      </p:sp>
      <p:sp>
        <p:nvSpPr>
          <p:cNvPr id="47113" name="Rectangle 9">
            <a:extLst>
              <a:ext uri="{FF2B5EF4-FFF2-40B4-BE49-F238E27FC236}">
                <a16:creationId xmlns:a16="http://schemas.microsoft.com/office/drawing/2014/main" id="{DD69A507-77CE-4272-BBC8-35515B83F7FA}"/>
              </a:ext>
            </a:extLst>
          </p:cNvPr>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C0C0C0"/>
                  </a:outerShdw>
                </a:effectLst>
              </a:defRPr>
            </a:lvl1pPr>
          </a:lstStyle>
          <a:p>
            <a:pPr>
              <a:defRPr/>
            </a:pPr>
            <a:fld id="{D91EF586-DE23-4C96-B8A1-91276B2AEA2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17"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Lst>
  <p:transition spd="slow"/>
  <p:txStyles>
    <p:title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anose="05000000000000000000" pitchFamily="2" charset="2"/>
        <a:buChar char="l"/>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70000"/>
        <a:buFont typeface="Wingdings" panose="05000000000000000000" pitchFamily="2" charset="2"/>
        <a:buChar char="l"/>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student.naviance.com/auth/fclooku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nam12.safelinks.protection.outlook.com/?url=https%3A%2F%2Fwww.screencast.com%2Fusers%2FHobsons_Naviance%2Fplaylists%2FCollege%2520Applications%2520Video%2520Series%3FmediaSetId%3D38ec7fc9-a34f-4392-8b2a-56aa8b0331b0&amp;data=04%7C01%7CKMGIBBONS%40AACPS.org%7Cc399eae7bd8b45640d5f08d96ca41438%7Cb7d27e93356b4ad88a7089c35df207c0%7C0%7C0%7C637660274247926023%7CUnknown%7CTWFpbGZsb3d8eyJWIjoiMC4wLjAwMDAiLCJQIjoiV2luMzIiLCJBTiI6Ik1haWwiLCJXVCI6Mn0%3D%7C1000&amp;sdata=7e8Rj7ejwHcN0D4YqwHBHkdMPTJ8AEQS2%2BVg3AK6axI%3D&amp;reserved=0" TargetMode="External"/><Relationship Id="rId2" Type="http://schemas.openxmlformats.org/officeDocument/2006/relationships/hyperlink" Target="https://nam12.safelinks.protection.outlook.com/?url=https%3A%2F%2Fwww.screencast.com%2Fusers%2FHobsons_Naviance%2Fplaylists%2FCollege%2520Applications%2520Video%2520Series%3FmediaSetId%3D47948666-61b4-4f94-8026-c3b5bae54891&amp;data=04%7C01%7CKMGIBBONS%40AACPS.org%7Cc399eae7bd8b45640d5f08d96ca41438%7Cb7d27e93356b4ad88a7089c35df207c0%7C0%7C0%7C637660274247916024%7CUnknown%7CTWFpbGZsb3d8eyJWIjoiMC4wLjAwMDAiLCJQIjoiV2luMzIiLCJBTiI6Ik1haWwiLCJXVCI6Mn0%3D%7C1000&amp;sdata=XYhun%2B%2FcNJ%2Bx8uOZ3cjBR0UD3xmZ3qnwlvj%2BDyIRFRQ%3D&amp;reserved=0" TargetMode="External"/><Relationship Id="rId1" Type="http://schemas.openxmlformats.org/officeDocument/2006/relationships/slideLayout" Target="../slideLayouts/slideLayout2.xml"/><Relationship Id="rId5" Type="http://schemas.openxmlformats.org/officeDocument/2006/relationships/hyperlink" Target="https://nam12.safelinks.protection.outlook.com/?url=https%3A%2F%2Fwww.screencast.com%2Ft%2FwJlv73VNdeA&amp;data=04%7C01%7CKMGIBBONS%40AACPS.org%7Cc399eae7bd8b45640d5f08d96ca41438%7Cb7d27e93356b4ad88a7089c35df207c0%7C0%7C0%7C637660274247936015%7CUnknown%7CTWFpbGZsb3d8eyJWIjoiMC4wLjAwMDAiLCJQIjoiV2luMzIiLCJBTiI6Ik1haWwiLCJXVCI6Mn0%3D%7C1000&amp;sdata=EvHp4xiYaMmFpGe1RU7KlKMWbSgNR%2BiovOiizfHoEDI%3D&amp;reserved=0" TargetMode="External"/><Relationship Id="rId4" Type="http://schemas.openxmlformats.org/officeDocument/2006/relationships/hyperlink" Target="https://nam12.safelinks.protection.outlook.com/?url=https%3A%2F%2Fwww.screencast.com%2Fusers%2FHobsons_Naviance%2Fplaylists%2FCollege%2520Applications%2520Video%2520Series%3FmediaSetId%3Deccfdd78-3854-41a8-b806-15b1bf80bec6&amp;data=04%7C01%7CKMGIBBONS%40AACPS.org%7Cc399eae7bd8b45640d5f08d96ca41438%7Cb7d27e93356b4ad88a7089c35df207c0%7C0%7C0%7C637660274247926023%7CUnknown%7CTWFpbGZsb3d8eyJWIjoiMC4wLjAwMDAiLCJQIjoiV2luMzIiLCJBTiI6Ik1haWwiLCJXVCI6Mn0%3D%7C1000&amp;sdata=xcL2gd6OmES0SADw165VtBWtlBj7iQpdbVlRHCN1cQU%3D&amp;reserved=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amaziarz@aacps.org" TargetMode="External"/><Relationship Id="rId2" Type="http://schemas.openxmlformats.org/officeDocument/2006/relationships/hyperlink" Target="mailto:cshiflett@aacps.org" TargetMode="External"/><Relationship Id="rId1" Type="http://schemas.openxmlformats.org/officeDocument/2006/relationships/slideLayout" Target="../slideLayouts/slideLayout2.xml"/><Relationship Id="rId6" Type="http://schemas.openxmlformats.org/officeDocument/2006/relationships/hyperlink" Target="mailto:kmgibbons@aacps.org" TargetMode="External"/><Relationship Id="rId5" Type="http://schemas.openxmlformats.org/officeDocument/2006/relationships/hyperlink" Target="mailto:kciampoli@aacps.org" TargetMode="External"/><Relationship Id="rId4" Type="http://schemas.openxmlformats.org/officeDocument/2006/relationships/hyperlink" Target="mailto:cschenk@aacps.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epwhite@aacc.edu" TargetMode="External"/><Relationship Id="rId2" Type="http://schemas.openxmlformats.org/officeDocument/2006/relationships/hyperlink" Target="https://www.aacc.edu/programs-and-cours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tudentaid.gov/fsa-id/create-account/launch" TargetMode="External"/><Relationship Id="rId2" Type="http://schemas.openxmlformats.org/officeDocument/2006/relationships/hyperlink" Target="https://studentaid.gov/"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mhec.maryland.gov/preparing/Pages/FinancialAid/descriptions.aspx"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commonapp.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commonapp.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2D7C7B0-B51E-407A-869D-DC25B0B4124E}"/>
              </a:ext>
            </a:extLst>
          </p:cNvPr>
          <p:cNvSpPr>
            <a:spLocks noGrp="1" noChangeArrowheads="1"/>
          </p:cNvSpPr>
          <p:nvPr>
            <p:ph type="ctrTitle"/>
          </p:nvPr>
        </p:nvSpPr>
        <p:spPr>
          <a:xfrm>
            <a:off x="990600" y="2133600"/>
            <a:ext cx="7772400" cy="1470025"/>
          </a:xfrm>
        </p:spPr>
        <p:txBody>
          <a:bodyPr/>
          <a:lstStyle/>
          <a:p>
            <a:pPr eaLnBrk="1" hangingPunct="1">
              <a:defRPr/>
            </a:pPr>
            <a:r>
              <a:rPr lang="en-US" sz="8000" dirty="0"/>
              <a:t>CHS</a:t>
            </a:r>
            <a:br>
              <a:rPr lang="en-US" sz="8000" dirty="0"/>
            </a:br>
            <a:r>
              <a:rPr lang="en-US" sz="8000" dirty="0"/>
              <a:t>College </a:t>
            </a:r>
            <a:br>
              <a:rPr lang="en-US" sz="8000" dirty="0"/>
            </a:br>
            <a:r>
              <a:rPr lang="en-US" sz="8000" dirty="0"/>
              <a:t>Process</a:t>
            </a:r>
          </a:p>
        </p:txBody>
      </p:sp>
      <p:pic>
        <p:nvPicPr>
          <p:cNvPr id="5123" name="Picture 3" descr="so01594_[1]">
            <a:hlinkClick r:id="" action="ppaction://noaction">
              <a:snd r:embed="rId2" name="chimes.wav"/>
            </a:hlinkClick>
            <a:extLst>
              <a:ext uri="{FF2B5EF4-FFF2-40B4-BE49-F238E27FC236}">
                <a16:creationId xmlns:a16="http://schemas.microsoft.com/office/drawing/2014/main" id="{24695020-0073-425E-942C-CB18172D77BC}"/>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3200400" y="5791200"/>
            <a:ext cx="3389313" cy="1281113"/>
          </a:xfrm>
          <a:noFill/>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6E24D-46BD-476B-BC84-AA3C3F504D6B}"/>
              </a:ext>
            </a:extLst>
          </p:cNvPr>
          <p:cNvSpPr>
            <a:spLocks noGrp="1"/>
          </p:cNvSpPr>
          <p:nvPr>
            <p:ph type="title"/>
          </p:nvPr>
        </p:nvSpPr>
        <p:spPr>
          <a:xfrm>
            <a:off x="2438400" y="76200"/>
            <a:ext cx="6400800" cy="1219200"/>
          </a:xfrm>
        </p:spPr>
        <p:txBody>
          <a:bodyPr/>
          <a:lstStyle/>
          <a:p>
            <a:pPr>
              <a:defRPr/>
            </a:pPr>
            <a:r>
              <a:rPr lang="en-US" dirty="0" err="1"/>
              <a:t>Naviance</a:t>
            </a:r>
            <a:endParaRPr lang="en-US" dirty="0"/>
          </a:p>
        </p:txBody>
      </p:sp>
      <p:sp>
        <p:nvSpPr>
          <p:cNvPr id="3" name="Content Placeholder 2">
            <a:extLst>
              <a:ext uri="{FF2B5EF4-FFF2-40B4-BE49-F238E27FC236}">
                <a16:creationId xmlns:a16="http://schemas.microsoft.com/office/drawing/2014/main" id="{C68D16DD-FCFE-44A3-9336-B636D22F0505}"/>
              </a:ext>
            </a:extLst>
          </p:cNvPr>
          <p:cNvSpPr>
            <a:spLocks noGrp="1"/>
          </p:cNvSpPr>
          <p:nvPr>
            <p:ph idx="1"/>
          </p:nvPr>
        </p:nvSpPr>
        <p:spPr>
          <a:xfrm>
            <a:off x="2133600" y="914400"/>
            <a:ext cx="7010400" cy="3429000"/>
          </a:xfrm>
        </p:spPr>
        <p:txBody>
          <a:bodyPr/>
          <a:lstStyle/>
          <a:p>
            <a:pPr>
              <a:defRPr/>
            </a:pPr>
            <a:r>
              <a:rPr lang="en-US" sz="2400" dirty="0"/>
              <a:t>Can be accessed through our Counseling Department website or </a:t>
            </a:r>
            <a:r>
              <a:rPr lang="en-US" sz="2400" dirty="0">
                <a:hlinkClick r:id="rId2"/>
              </a:rPr>
              <a:t>here</a:t>
            </a:r>
            <a:endParaRPr lang="en-US" sz="2400" dirty="0"/>
          </a:p>
          <a:p>
            <a:pPr>
              <a:defRPr/>
            </a:pPr>
            <a:r>
              <a:rPr lang="en-US" sz="2400" dirty="0"/>
              <a:t>Usernames and passwords have remained the same</a:t>
            </a:r>
          </a:p>
          <a:p>
            <a:pPr lvl="1">
              <a:defRPr/>
            </a:pPr>
            <a:r>
              <a:rPr lang="en-US" sz="2000" dirty="0"/>
              <a:t>Username:  6-digit school ID </a:t>
            </a:r>
            <a:r>
              <a:rPr lang="en-US" sz="2400" b="1" i="1" u="sng" dirty="0"/>
              <a:t>ONLY</a:t>
            </a:r>
            <a:r>
              <a:rPr lang="en-US" sz="2000" dirty="0"/>
              <a:t> </a:t>
            </a:r>
            <a:r>
              <a:rPr lang="en-US" sz="2000" i="1" dirty="0"/>
              <a:t>(please do not add @aacps.org)</a:t>
            </a:r>
          </a:p>
          <a:p>
            <a:pPr lvl="2">
              <a:defRPr/>
            </a:pPr>
            <a:r>
              <a:rPr lang="en-US" sz="1800" dirty="0"/>
              <a:t>Ex:  123456</a:t>
            </a:r>
          </a:p>
          <a:p>
            <a:pPr lvl="1">
              <a:defRPr/>
            </a:pPr>
            <a:r>
              <a:rPr lang="en-US" sz="2000" dirty="0"/>
              <a:t>Password:  firstlastname2024</a:t>
            </a:r>
          </a:p>
          <a:p>
            <a:pPr lvl="2">
              <a:defRPr/>
            </a:pPr>
            <a:r>
              <a:rPr lang="en-US" sz="1800" dirty="0"/>
              <a:t>Ex:  kristingibbons2024</a:t>
            </a:r>
          </a:p>
          <a:p>
            <a:pPr>
              <a:defRPr/>
            </a:pPr>
            <a:r>
              <a:rPr lang="en-US" sz="2400" dirty="0"/>
              <a:t>Mobile-friendly so can be accessed on any device</a:t>
            </a:r>
          </a:p>
        </p:txBody>
      </p:sp>
      <p:pic>
        <p:nvPicPr>
          <p:cNvPr id="6" name="Picture 5" descr="A close-up of a sign&#10;&#10;Description automatically generated">
            <a:extLst>
              <a:ext uri="{FF2B5EF4-FFF2-40B4-BE49-F238E27FC236}">
                <a16:creationId xmlns:a16="http://schemas.microsoft.com/office/drawing/2014/main" id="{BAF57D22-23B9-4080-AC74-8CFB36F89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2839" y="5191125"/>
            <a:ext cx="6543675" cy="1590675"/>
          </a:xfrm>
          <a:prstGeom prst="rect">
            <a:avLst/>
          </a:prstGeom>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FA249-C6CA-445A-9261-B69DCDE572EC}"/>
              </a:ext>
            </a:extLst>
          </p:cNvPr>
          <p:cNvSpPr>
            <a:spLocks noGrp="1"/>
          </p:cNvSpPr>
          <p:nvPr>
            <p:ph type="title"/>
          </p:nvPr>
        </p:nvSpPr>
        <p:spPr>
          <a:xfrm>
            <a:off x="2438400" y="0"/>
            <a:ext cx="6400800" cy="1219200"/>
          </a:xfrm>
        </p:spPr>
        <p:txBody>
          <a:bodyPr/>
          <a:lstStyle/>
          <a:p>
            <a:pPr>
              <a:defRPr/>
            </a:pPr>
            <a:r>
              <a:rPr lang="en-US" dirty="0"/>
              <a:t>Early Action vs. Early Decision</a:t>
            </a:r>
          </a:p>
        </p:txBody>
      </p:sp>
      <p:sp>
        <p:nvSpPr>
          <p:cNvPr id="3" name="Content Placeholder 2">
            <a:extLst>
              <a:ext uri="{FF2B5EF4-FFF2-40B4-BE49-F238E27FC236}">
                <a16:creationId xmlns:a16="http://schemas.microsoft.com/office/drawing/2014/main" id="{E9F4D5F6-4479-4522-9176-E061DF28CD48}"/>
              </a:ext>
            </a:extLst>
          </p:cNvPr>
          <p:cNvSpPr>
            <a:spLocks noGrp="1"/>
          </p:cNvSpPr>
          <p:nvPr>
            <p:ph sz="half" idx="1"/>
          </p:nvPr>
        </p:nvSpPr>
        <p:spPr>
          <a:xfrm>
            <a:off x="2227263" y="990600"/>
            <a:ext cx="3352800" cy="4495800"/>
          </a:xfrm>
        </p:spPr>
        <p:txBody>
          <a:bodyPr/>
          <a:lstStyle/>
          <a:p>
            <a:pPr marL="0" indent="0" algn="ctr">
              <a:buFont typeface="Wingdings" panose="05000000000000000000" pitchFamily="2" charset="2"/>
              <a:buNone/>
              <a:defRPr/>
            </a:pPr>
            <a:r>
              <a:rPr lang="en-US" altLang="en-US" dirty="0"/>
              <a:t>Early Action(EA)</a:t>
            </a:r>
          </a:p>
          <a:p>
            <a:pPr marL="0" indent="0">
              <a:defRPr/>
            </a:pPr>
            <a:r>
              <a:rPr lang="en-US" altLang="en-US" sz="1400" dirty="0">
                <a:effectLst/>
              </a:rPr>
              <a:t>Apply early. </a:t>
            </a:r>
          </a:p>
          <a:p>
            <a:pPr marL="0" indent="0">
              <a:defRPr/>
            </a:pPr>
            <a:r>
              <a:rPr lang="en-US" altLang="en-US" sz="1400" dirty="0">
                <a:effectLst/>
              </a:rPr>
              <a:t>Receive an admission decision early in the admission cycle (usually in January or February). </a:t>
            </a:r>
          </a:p>
          <a:p>
            <a:pPr marL="0" indent="0">
              <a:defRPr/>
            </a:pPr>
            <a:r>
              <a:rPr lang="en-US" altLang="en-US" sz="1400" dirty="0">
                <a:effectLst/>
              </a:rPr>
              <a:t>Consider acceptance offer; do not have to commit upon receipt.</a:t>
            </a:r>
          </a:p>
          <a:p>
            <a:pPr marL="0" indent="0">
              <a:defRPr/>
            </a:pPr>
            <a:r>
              <a:rPr lang="en-US" altLang="en-US" sz="1400" dirty="0">
                <a:effectLst/>
              </a:rPr>
              <a:t>Apply to other colleges under regular admission plans.</a:t>
            </a:r>
          </a:p>
          <a:p>
            <a:pPr marL="0" indent="0">
              <a:defRPr/>
            </a:pPr>
            <a:r>
              <a:rPr lang="en-US" altLang="en-US" sz="1400" dirty="0">
                <a:effectLst/>
              </a:rPr>
              <a:t>Give the college a decision no later than the May 1 national response date.</a:t>
            </a:r>
          </a:p>
          <a:p>
            <a:pPr marL="0" indent="0">
              <a:defRPr/>
            </a:pPr>
            <a:endParaRPr lang="en-US" altLang="en-US" sz="1600" dirty="0"/>
          </a:p>
        </p:txBody>
      </p:sp>
      <p:sp>
        <p:nvSpPr>
          <p:cNvPr id="4" name="Content Placeholder 3">
            <a:extLst>
              <a:ext uri="{FF2B5EF4-FFF2-40B4-BE49-F238E27FC236}">
                <a16:creationId xmlns:a16="http://schemas.microsoft.com/office/drawing/2014/main" id="{3B2B5669-C7D2-4C54-9152-A36D5D7EC6F9}"/>
              </a:ext>
            </a:extLst>
          </p:cNvPr>
          <p:cNvSpPr>
            <a:spLocks noGrp="1"/>
          </p:cNvSpPr>
          <p:nvPr>
            <p:ph sz="half" idx="2"/>
          </p:nvPr>
        </p:nvSpPr>
        <p:spPr>
          <a:xfrm>
            <a:off x="5546725" y="990600"/>
            <a:ext cx="3581400" cy="4495800"/>
          </a:xfrm>
        </p:spPr>
        <p:txBody>
          <a:bodyPr/>
          <a:lstStyle/>
          <a:p>
            <a:pPr marL="0" indent="0" algn="ctr">
              <a:buFont typeface="Wingdings" panose="05000000000000000000" pitchFamily="2" charset="2"/>
              <a:buNone/>
              <a:defRPr/>
            </a:pPr>
            <a:r>
              <a:rPr lang="en-US" altLang="en-US"/>
              <a:t>Early Decision(ED)</a:t>
            </a:r>
          </a:p>
          <a:p>
            <a:pPr marL="0" indent="0">
              <a:defRPr/>
            </a:pPr>
            <a:r>
              <a:rPr lang="en-US" altLang="en-US" sz="1400">
                <a:effectLst/>
              </a:rPr>
              <a:t>Apply early (usually in November) to first-choice college. </a:t>
            </a:r>
          </a:p>
          <a:p>
            <a:pPr marL="0" indent="0">
              <a:defRPr/>
            </a:pPr>
            <a:r>
              <a:rPr lang="en-US" altLang="en-US" sz="1400">
                <a:effectLst/>
              </a:rPr>
              <a:t>Receive an admission decision from the college well in advance of the usual notification date (usually by December). </a:t>
            </a:r>
          </a:p>
          <a:p>
            <a:pPr marL="0" indent="0">
              <a:defRPr/>
            </a:pPr>
            <a:r>
              <a:rPr lang="en-US" altLang="en-US" sz="1400">
                <a:effectLst/>
              </a:rPr>
              <a:t>Agree to attend the college if accepted and offered a financial aid package that is considered adequate by the family. </a:t>
            </a:r>
          </a:p>
          <a:p>
            <a:pPr marL="0" indent="0">
              <a:defRPr/>
            </a:pPr>
            <a:r>
              <a:rPr lang="en-US" altLang="en-US" sz="1400">
                <a:effectLst/>
              </a:rPr>
              <a:t>Apply to only one college early decision.</a:t>
            </a:r>
          </a:p>
          <a:p>
            <a:pPr marL="0" indent="0">
              <a:defRPr/>
            </a:pPr>
            <a:r>
              <a:rPr lang="en-US" altLang="en-US" sz="1400">
                <a:effectLst/>
              </a:rPr>
              <a:t>Apply to other colleges under regular admission plans.</a:t>
            </a:r>
          </a:p>
          <a:p>
            <a:pPr marL="0" indent="0">
              <a:defRPr/>
            </a:pPr>
            <a:r>
              <a:rPr lang="en-US" altLang="en-US" sz="1400">
                <a:effectLst/>
              </a:rPr>
              <a:t>Withdraw all other applications if accepted by ED.</a:t>
            </a:r>
          </a:p>
          <a:p>
            <a:pPr marL="0" indent="0">
              <a:defRPr/>
            </a:pPr>
            <a:r>
              <a:rPr lang="en-US" altLang="en-US" sz="1400">
                <a:effectLst/>
              </a:rPr>
              <a:t>Send a nonrefundable deposit well in advance of May 1.</a:t>
            </a:r>
          </a:p>
          <a:p>
            <a:pPr marL="0" indent="0">
              <a:defRPr/>
            </a:pPr>
            <a:endParaRPr lang="en-US" altLang="en-US"/>
          </a:p>
        </p:txBody>
      </p:sp>
      <p:sp>
        <p:nvSpPr>
          <p:cNvPr id="5" name="TextBox 4">
            <a:extLst>
              <a:ext uri="{FF2B5EF4-FFF2-40B4-BE49-F238E27FC236}">
                <a16:creationId xmlns:a16="http://schemas.microsoft.com/office/drawing/2014/main" id="{3D793FAE-B77D-4A4B-8EEB-07FD61283B71}"/>
              </a:ext>
            </a:extLst>
          </p:cNvPr>
          <p:cNvSpPr txBox="1"/>
          <p:nvPr/>
        </p:nvSpPr>
        <p:spPr>
          <a:xfrm>
            <a:off x="2133600" y="5943600"/>
            <a:ext cx="6934200" cy="646113"/>
          </a:xfrm>
          <a:prstGeom prst="rect">
            <a:avLst/>
          </a:prstGeom>
          <a:noFill/>
        </p:spPr>
        <p:txBody>
          <a:bodyPr>
            <a:spAutoFit/>
          </a:bodyPr>
          <a:lstStyle/>
          <a:p>
            <a:pPr algn="ctr">
              <a:defRPr/>
            </a:pPr>
            <a:r>
              <a:rPr lang="en-US" b="1" i="1" u="sng" dirty="0">
                <a:solidFill>
                  <a:schemeClr val="accent2">
                    <a:lumMod val="75000"/>
                  </a:schemeClr>
                </a:solidFill>
                <a:latin typeface="Arial" charset="0"/>
              </a:rPr>
              <a:t>**ALWAYS READ THE FINE PRINT TO DETERMINE IF EA OR ED IS BINDING; IT VARIES WITH EACH COLLEGE**</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09A8DC-5B95-4B23-BC77-DB45128BBF07}"/>
              </a:ext>
            </a:extLst>
          </p:cNvPr>
          <p:cNvPicPr>
            <a:picLocks noChangeAspect="1"/>
          </p:cNvPicPr>
          <p:nvPr/>
        </p:nvPicPr>
        <p:blipFill rotWithShape="1">
          <a:blip r:embed="rId2"/>
          <a:srcRect l="17500" t="12963" r="19167" b="9811"/>
          <a:stretch/>
        </p:blipFill>
        <p:spPr>
          <a:xfrm>
            <a:off x="2590800" y="1144003"/>
            <a:ext cx="6553200" cy="4494798"/>
          </a:xfrm>
          <a:prstGeom prst="rect">
            <a:avLst/>
          </a:prstGeom>
        </p:spPr>
      </p:pic>
    </p:spTree>
    <p:extLst>
      <p:ext uri="{BB962C8B-B14F-4D97-AF65-F5344CB8AC3E}">
        <p14:creationId xmlns:p14="http://schemas.microsoft.com/office/powerpoint/2010/main" val="37258152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423B-7471-441C-B74C-C220040D1B37}"/>
              </a:ext>
            </a:extLst>
          </p:cNvPr>
          <p:cNvSpPr>
            <a:spLocks noGrp="1"/>
          </p:cNvSpPr>
          <p:nvPr>
            <p:ph type="title"/>
          </p:nvPr>
        </p:nvSpPr>
        <p:spPr>
          <a:xfrm>
            <a:off x="2438400" y="0"/>
            <a:ext cx="6400800" cy="685800"/>
          </a:xfrm>
        </p:spPr>
        <p:txBody>
          <a:bodyPr/>
          <a:lstStyle/>
          <a:p>
            <a:pPr>
              <a:defRPr/>
            </a:pPr>
            <a:r>
              <a:rPr lang="en-US" sz="3000" dirty="0"/>
              <a:t>Teacher Letters of Recommendation</a:t>
            </a:r>
          </a:p>
        </p:txBody>
      </p:sp>
      <p:sp>
        <p:nvSpPr>
          <p:cNvPr id="3" name="Content Placeholder 2">
            <a:extLst>
              <a:ext uri="{FF2B5EF4-FFF2-40B4-BE49-F238E27FC236}">
                <a16:creationId xmlns:a16="http://schemas.microsoft.com/office/drawing/2014/main" id="{3727B40A-8188-428E-A15D-A50CCA7185D7}"/>
              </a:ext>
            </a:extLst>
          </p:cNvPr>
          <p:cNvSpPr>
            <a:spLocks noGrp="1"/>
          </p:cNvSpPr>
          <p:nvPr>
            <p:ph idx="1"/>
          </p:nvPr>
        </p:nvSpPr>
        <p:spPr>
          <a:xfrm>
            <a:off x="2133600" y="685800"/>
            <a:ext cx="7010400" cy="1295400"/>
          </a:xfrm>
        </p:spPr>
        <p:txBody>
          <a:bodyPr/>
          <a:lstStyle/>
          <a:p>
            <a:pPr>
              <a:defRPr/>
            </a:pPr>
            <a:r>
              <a:rPr lang="en-US" sz="2400" dirty="0"/>
              <a:t>Select the people that you would like to write your letters of recommendation; an email will be sent to each selected person</a:t>
            </a:r>
          </a:p>
          <a:p>
            <a:pPr>
              <a:defRPr/>
            </a:pPr>
            <a:r>
              <a:rPr lang="en-US" sz="2400" dirty="0"/>
              <a:t>You may include an optional note to a particular recommender</a:t>
            </a:r>
          </a:p>
        </p:txBody>
      </p:sp>
      <p:pic>
        <p:nvPicPr>
          <p:cNvPr id="4" name="Picture 3">
            <a:extLst>
              <a:ext uri="{FF2B5EF4-FFF2-40B4-BE49-F238E27FC236}">
                <a16:creationId xmlns:a16="http://schemas.microsoft.com/office/drawing/2014/main" id="{B5B030C3-4E22-4208-8360-A14975B86AC6}"/>
              </a:ext>
            </a:extLst>
          </p:cNvPr>
          <p:cNvPicPr>
            <a:picLocks noChangeAspect="1"/>
          </p:cNvPicPr>
          <p:nvPr/>
        </p:nvPicPr>
        <p:blipFill rotWithShape="1">
          <a:blip r:embed="rId2"/>
          <a:srcRect t="57778" r="1112" b="17802"/>
          <a:stretch/>
        </p:blipFill>
        <p:spPr>
          <a:xfrm>
            <a:off x="2030279" y="2604691"/>
            <a:ext cx="7113721" cy="1405334"/>
          </a:xfrm>
          <a:prstGeom prst="rect">
            <a:avLst/>
          </a:prstGeom>
        </p:spPr>
      </p:pic>
      <p:sp>
        <p:nvSpPr>
          <p:cNvPr id="19462" name="Right Arrow 5">
            <a:extLst>
              <a:ext uri="{FF2B5EF4-FFF2-40B4-BE49-F238E27FC236}">
                <a16:creationId xmlns:a16="http://schemas.microsoft.com/office/drawing/2014/main" id="{D93D3932-73F2-49E3-895B-34A8C7A6F80D}"/>
              </a:ext>
            </a:extLst>
          </p:cNvPr>
          <p:cNvSpPr>
            <a:spLocks noChangeArrowheads="1"/>
          </p:cNvSpPr>
          <p:nvPr/>
        </p:nvSpPr>
        <p:spPr bwMode="auto">
          <a:xfrm rot="5400000">
            <a:off x="6658173" y="2485827"/>
            <a:ext cx="738585" cy="491331"/>
          </a:xfrm>
          <a:prstGeom prst="rightArrow">
            <a:avLst>
              <a:gd name="adj1" fmla="val 50000"/>
              <a:gd name="adj2" fmla="val 50058"/>
            </a:avLst>
          </a:prstGeom>
          <a:solidFill>
            <a:srgbClr val="00B050"/>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pic>
        <p:nvPicPr>
          <p:cNvPr id="5" name="Picture 4">
            <a:extLst>
              <a:ext uri="{FF2B5EF4-FFF2-40B4-BE49-F238E27FC236}">
                <a16:creationId xmlns:a16="http://schemas.microsoft.com/office/drawing/2014/main" id="{8F623C88-F8F1-427A-A79D-EA91C3A5922A}"/>
              </a:ext>
            </a:extLst>
          </p:cNvPr>
          <p:cNvPicPr>
            <a:picLocks noChangeAspect="1"/>
          </p:cNvPicPr>
          <p:nvPr/>
        </p:nvPicPr>
        <p:blipFill rotWithShape="1">
          <a:blip r:embed="rId3"/>
          <a:srcRect t="21829" r="1112" b="14445"/>
          <a:stretch/>
        </p:blipFill>
        <p:spPr>
          <a:xfrm>
            <a:off x="3124200" y="3729856"/>
            <a:ext cx="6019800" cy="3103467"/>
          </a:xfrm>
          <a:prstGeom prst="rect">
            <a:avLst/>
          </a:prstGeom>
        </p:spPr>
      </p:pic>
      <p:sp>
        <p:nvSpPr>
          <p:cNvPr id="19463" name="Down Arrow 6">
            <a:extLst>
              <a:ext uri="{FF2B5EF4-FFF2-40B4-BE49-F238E27FC236}">
                <a16:creationId xmlns:a16="http://schemas.microsoft.com/office/drawing/2014/main" id="{EA56E008-F5E7-4F8F-9C62-F01AF6E850A8}"/>
              </a:ext>
            </a:extLst>
          </p:cNvPr>
          <p:cNvSpPr>
            <a:spLocks noChangeArrowheads="1"/>
          </p:cNvSpPr>
          <p:nvPr/>
        </p:nvSpPr>
        <p:spPr bwMode="auto">
          <a:xfrm>
            <a:off x="8001000" y="5867400"/>
            <a:ext cx="228600" cy="762000"/>
          </a:xfrm>
          <a:prstGeom prst="downArrow">
            <a:avLst>
              <a:gd name="adj1" fmla="val 50000"/>
              <a:gd name="adj2" fmla="val 50000"/>
            </a:avLst>
          </a:prstGeom>
          <a:solidFill>
            <a:srgbClr val="00B050"/>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9464" name="Down Arrow 7">
            <a:extLst>
              <a:ext uri="{FF2B5EF4-FFF2-40B4-BE49-F238E27FC236}">
                <a16:creationId xmlns:a16="http://schemas.microsoft.com/office/drawing/2014/main" id="{5202EAAE-E2FB-4E9B-B9CC-E427DDC53E7E}"/>
              </a:ext>
            </a:extLst>
          </p:cNvPr>
          <p:cNvSpPr>
            <a:spLocks noChangeArrowheads="1"/>
          </p:cNvSpPr>
          <p:nvPr/>
        </p:nvSpPr>
        <p:spPr bwMode="auto">
          <a:xfrm rot="16200000">
            <a:off x="3251994" y="4286647"/>
            <a:ext cx="228600" cy="941388"/>
          </a:xfrm>
          <a:prstGeom prst="downArrow">
            <a:avLst>
              <a:gd name="adj1" fmla="val 50000"/>
              <a:gd name="adj2" fmla="val 49989"/>
            </a:avLst>
          </a:prstGeom>
          <a:solidFill>
            <a:srgbClr val="00B050"/>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360FBD-CF3F-4303-8FD6-258624D5BACD}"/>
              </a:ext>
            </a:extLst>
          </p:cNvPr>
          <p:cNvPicPr>
            <a:picLocks noChangeAspect="1"/>
          </p:cNvPicPr>
          <p:nvPr/>
        </p:nvPicPr>
        <p:blipFill rotWithShape="1">
          <a:blip r:embed="rId2"/>
          <a:srcRect l="20413" t="12961" r="19167" b="9387"/>
          <a:stretch/>
        </p:blipFill>
        <p:spPr>
          <a:xfrm>
            <a:off x="2667000" y="1032831"/>
            <a:ext cx="6477000" cy="4682169"/>
          </a:xfrm>
          <a:prstGeom prst="rect">
            <a:avLst/>
          </a:prstGeom>
        </p:spPr>
      </p:pic>
    </p:spTree>
    <p:extLst>
      <p:ext uri="{BB962C8B-B14F-4D97-AF65-F5344CB8AC3E}">
        <p14:creationId xmlns:p14="http://schemas.microsoft.com/office/powerpoint/2010/main" val="213121094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1C945-A7FF-4F5F-8A8C-4FC8AC6CCD0B}"/>
              </a:ext>
            </a:extLst>
          </p:cNvPr>
          <p:cNvSpPr>
            <a:spLocks noGrp="1"/>
          </p:cNvSpPr>
          <p:nvPr>
            <p:ph type="title"/>
          </p:nvPr>
        </p:nvSpPr>
        <p:spPr>
          <a:xfrm>
            <a:off x="2133600" y="228600"/>
            <a:ext cx="7010400" cy="1219200"/>
          </a:xfrm>
        </p:spPr>
        <p:txBody>
          <a:bodyPr/>
          <a:lstStyle/>
          <a:p>
            <a:pPr>
              <a:defRPr/>
            </a:pPr>
            <a:r>
              <a:rPr lang="en-US" sz="3200" dirty="0"/>
              <a:t>What Else Can </a:t>
            </a:r>
            <a:r>
              <a:rPr lang="en-US" sz="3200" dirty="0" err="1"/>
              <a:t>Naviance</a:t>
            </a:r>
            <a:r>
              <a:rPr lang="en-US" sz="3200" dirty="0"/>
              <a:t> Do for Me?</a:t>
            </a:r>
          </a:p>
        </p:txBody>
      </p:sp>
      <p:sp>
        <p:nvSpPr>
          <p:cNvPr id="3" name="Content Placeholder 2">
            <a:extLst>
              <a:ext uri="{FF2B5EF4-FFF2-40B4-BE49-F238E27FC236}">
                <a16:creationId xmlns:a16="http://schemas.microsoft.com/office/drawing/2014/main" id="{02D39E4B-C925-49BE-B234-18050443904B}"/>
              </a:ext>
            </a:extLst>
          </p:cNvPr>
          <p:cNvSpPr>
            <a:spLocks noGrp="1"/>
          </p:cNvSpPr>
          <p:nvPr>
            <p:ph idx="1"/>
          </p:nvPr>
        </p:nvSpPr>
        <p:spPr/>
        <p:txBody>
          <a:bodyPr/>
          <a:lstStyle/>
          <a:p>
            <a:pPr>
              <a:defRPr/>
            </a:pPr>
            <a:r>
              <a:rPr lang="en-US" altLang="en-US" dirty="0"/>
              <a:t>Scholarships</a:t>
            </a:r>
          </a:p>
          <a:p>
            <a:pPr>
              <a:defRPr/>
            </a:pPr>
            <a:r>
              <a:rPr lang="en-US" altLang="en-US" dirty="0"/>
              <a:t>Signing up for College Visits</a:t>
            </a:r>
          </a:p>
          <a:p>
            <a:pPr>
              <a:defRPr/>
            </a:pPr>
            <a:r>
              <a:rPr lang="en-US" altLang="en-US" dirty="0"/>
              <a:t>Interest Inventories</a:t>
            </a:r>
          </a:p>
          <a:p>
            <a:pPr>
              <a:defRPr/>
            </a:pPr>
            <a:r>
              <a:rPr lang="en-US" altLang="en-US" dirty="0"/>
              <a:t>Résumé Builder</a:t>
            </a:r>
          </a:p>
          <a:p>
            <a:pPr>
              <a:defRPr/>
            </a:pPr>
            <a:r>
              <a:rPr lang="en-US" altLang="en-US" dirty="0"/>
              <a:t>Autobiographical Sketch for the Counselor Letter of Recommendation</a:t>
            </a:r>
          </a:p>
          <a:p>
            <a:pPr>
              <a:defRPr/>
            </a:pPr>
            <a:endParaRPr lang="en-US" altLang="en-US" dirty="0"/>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75A4C-D3C8-45D9-8FA1-F2793011242D}"/>
              </a:ext>
            </a:extLst>
          </p:cNvPr>
          <p:cNvSpPr>
            <a:spLocks noGrp="1"/>
          </p:cNvSpPr>
          <p:nvPr>
            <p:ph type="title"/>
          </p:nvPr>
        </p:nvSpPr>
        <p:spPr/>
        <p:txBody>
          <a:bodyPr/>
          <a:lstStyle/>
          <a:p>
            <a:pPr>
              <a:defRPr/>
            </a:pPr>
            <a:r>
              <a:rPr lang="en-US" dirty="0"/>
              <a:t>Important Reminders</a:t>
            </a:r>
          </a:p>
        </p:txBody>
      </p:sp>
      <p:sp>
        <p:nvSpPr>
          <p:cNvPr id="3" name="Content Placeholder 2">
            <a:extLst>
              <a:ext uri="{FF2B5EF4-FFF2-40B4-BE49-F238E27FC236}">
                <a16:creationId xmlns:a16="http://schemas.microsoft.com/office/drawing/2014/main" id="{31A03CF4-5EA1-4D84-B19F-B4B25E582225}"/>
              </a:ext>
            </a:extLst>
          </p:cNvPr>
          <p:cNvSpPr>
            <a:spLocks noGrp="1"/>
          </p:cNvSpPr>
          <p:nvPr>
            <p:ph idx="1"/>
          </p:nvPr>
        </p:nvSpPr>
        <p:spPr>
          <a:xfrm>
            <a:off x="2133600" y="1600200"/>
            <a:ext cx="7010400" cy="4495800"/>
          </a:xfrm>
        </p:spPr>
        <p:txBody>
          <a:bodyPr/>
          <a:lstStyle/>
          <a:p>
            <a:pPr>
              <a:defRPr/>
            </a:pPr>
            <a:r>
              <a:rPr lang="en-US" altLang="en-US" dirty="0"/>
              <a:t>Update your Naviance account as well as your counselor throughout the year regarding admission status and scholarships received</a:t>
            </a:r>
          </a:p>
          <a:p>
            <a:pPr>
              <a:defRPr/>
            </a:pPr>
            <a:r>
              <a:rPr lang="en-US" altLang="en-US" dirty="0"/>
              <a:t>Check your email for important upcoming deadlines</a:t>
            </a:r>
          </a:p>
          <a:p>
            <a:pPr>
              <a:defRPr/>
            </a:pPr>
            <a:endParaRPr lang="en-US" altLang="en-US" dirty="0"/>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EA351-4FF0-464F-BBB7-BF42C3569978}"/>
              </a:ext>
            </a:extLst>
          </p:cNvPr>
          <p:cNvSpPr>
            <a:spLocks noGrp="1"/>
          </p:cNvSpPr>
          <p:nvPr>
            <p:ph type="title"/>
          </p:nvPr>
        </p:nvSpPr>
        <p:spPr>
          <a:xfrm>
            <a:off x="2133600" y="228600"/>
            <a:ext cx="7010400" cy="1219200"/>
          </a:xfrm>
        </p:spPr>
        <p:txBody>
          <a:bodyPr/>
          <a:lstStyle/>
          <a:p>
            <a:pPr>
              <a:defRPr/>
            </a:pPr>
            <a:r>
              <a:rPr lang="en-US" altLang="en-US" dirty="0"/>
              <a:t>Use Naviance for the following….</a:t>
            </a:r>
          </a:p>
        </p:txBody>
      </p:sp>
      <p:sp>
        <p:nvSpPr>
          <p:cNvPr id="3" name="Content Placeholder 2">
            <a:extLst>
              <a:ext uri="{FF2B5EF4-FFF2-40B4-BE49-F238E27FC236}">
                <a16:creationId xmlns:a16="http://schemas.microsoft.com/office/drawing/2014/main" id="{9C4D009D-EBDB-4458-AE41-BD3BE7352495}"/>
              </a:ext>
            </a:extLst>
          </p:cNvPr>
          <p:cNvSpPr>
            <a:spLocks noGrp="1"/>
          </p:cNvSpPr>
          <p:nvPr>
            <p:ph idx="1"/>
          </p:nvPr>
        </p:nvSpPr>
        <p:spPr/>
        <p:txBody>
          <a:bodyPr/>
          <a:lstStyle/>
          <a:p>
            <a:pPr>
              <a:defRPr/>
            </a:pPr>
            <a:r>
              <a:rPr lang="en-US" altLang="en-US" dirty="0"/>
              <a:t>Scholarship information</a:t>
            </a:r>
          </a:p>
          <a:p>
            <a:pPr>
              <a:defRPr/>
            </a:pPr>
            <a:r>
              <a:rPr lang="en-US" altLang="en-US" dirty="0"/>
              <a:t>Class of 2024 updates</a:t>
            </a:r>
          </a:p>
          <a:p>
            <a:pPr>
              <a:defRPr/>
            </a:pPr>
            <a:r>
              <a:rPr lang="en-US" altLang="en-US" dirty="0"/>
              <a:t>Financial Aid information</a:t>
            </a:r>
          </a:p>
          <a:p>
            <a:pPr>
              <a:defRPr/>
            </a:pPr>
            <a:r>
              <a:rPr lang="en-US" altLang="en-US" dirty="0"/>
              <a:t>College Visits/Fairs</a:t>
            </a:r>
          </a:p>
          <a:p>
            <a:pPr>
              <a:defRPr/>
            </a:pPr>
            <a:r>
              <a:rPr lang="en-US" altLang="en-US" dirty="0"/>
              <a:t>ASVAB</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AAFE-1500-4E0A-AC55-D64A18B9596D}"/>
              </a:ext>
            </a:extLst>
          </p:cNvPr>
          <p:cNvSpPr>
            <a:spLocks noGrp="1"/>
          </p:cNvSpPr>
          <p:nvPr>
            <p:ph type="title"/>
          </p:nvPr>
        </p:nvSpPr>
        <p:spPr>
          <a:xfrm>
            <a:off x="2368550" y="76200"/>
            <a:ext cx="6400800" cy="1219200"/>
          </a:xfrm>
        </p:spPr>
        <p:txBody>
          <a:bodyPr/>
          <a:lstStyle/>
          <a:p>
            <a:pPr algn="ctr">
              <a:defRPr/>
            </a:pPr>
            <a:r>
              <a:rPr lang="en-US" dirty="0"/>
              <a:t>Sending SAT Scores</a:t>
            </a:r>
          </a:p>
        </p:txBody>
      </p:sp>
      <p:sp>
        <p:nvSpPr>
          <p:cNvPr id="24579" name="TextBox 2">
            <a:extLst>
              <a:ext uri="{FF2B5EF4-FFF2-40B4-BE49-F238E27FC236}">
                <a16:creationId xmlns:a16="http://schemas.microsoft.com/office/drawing/2014/main" id="{C8EE13EC-CCE1-4004-9A2E-4929418B9629}"/>
              </a:ext>
            </a:extLst>
          </p:cNvPr>
          <p:cNvSpPr txBox="1">
            <a:spLocks noChangeArrowheads="1"/>
          </p:cNvSpPr>
          <p:nvPr/>
        </p:nvSpPr>
        <p:spPr bwMode="auto">
          <a:xfrm>
            <a:off x="2279650" y="1295400"/>
            <a:ext cx="6477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r>
              <a:rPr lang="en-US" altLang="en-US" sz="2400" dirty="0"/>
              <a:t>You receive four score reports every time you register for the SAT. These four score reports must be used at the time of registration or up to nine days after the test date. </a:t>
            </a:r>
          </a:p>
          <a:p>
            <a:pPr algn="ctr">
              <a:spcBef>
                <a:spcPct val="0"/>
              </a:spcBef>
              <a:buClrTx/>
              <a:buSzTx/>
              <a:buFontTx/>
              <a:buNone/>
            </a:pPr>
            <a:endParaRPr lang="en-US" altLang="en-US" sz="2400" dirty="0"/>
          </a:p>
          <a:p>
            <a:pPr algn="ctr">
              <a:spcBef>
                <a:spcPct val="0"/>
              </a:spcBef>
              <a:buClrTx/>
              <a:buSzTx/>
              <a:buFontTx/>
              <a:buNone/>
            </a:pPr>
            <a:r>
              <a:rPr lang="en-US" altLang="en-US" sz="2400" dirty="0"/>
              <a:t>You can send score reports at any time from your “My SAT” account.  However, please know there is a fee for sending score reports (per report) starting ten days after the test date. </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4A322-010B-46C1-9AF8-6431EED06827}"/>
              </a:ext>
            </a:extLst>
          </p:cNvPr>
          <p:cNvSpPr>
            <a:spLocks noGrp="1"/>
          </p:cNvSpPr>
          <p:nvPr>
            <p:ph type="title"/>
          </p:nvPr>
        </p:nvSpPr>
        <p:spPr/>
        <p:txBody>
          <a:bodyPr/>
          <a:lstStyle/>
          <a:p>
            <a:pPr algn="ctr"/>
            <a:r>
              <a:rPr lang="en-US" dirty="0"/>
              <a:t>Video Resources</a:t>
            </a:r>
          </a:p>
        </p:txBody>
      </p:sp>
      <p:sp>
        <p:nvSpPr>
          <p:cNvPr id="3" name="Content Placeholder 2">
            <a:extLst>
              <a:ext uri="{FF2B5EF4-FFF2-40B4-BE49-F238E27FC236}">
                <a16:creationId xmlns:a16="http://schemas.microsoft.com/office/drawing/2014/main" id="{A0EC0B08-EFA1-4136-989F-FD45082F2FAB}"/>
              </a:ext>
            </a:extLst>
          </p:cNvPr>
          <p:cNvSpPr>
            <a:spLocks noGrp="1"/>
          </p:cNvSpPr>
          <p:nvPr>
            <p:ph idx="1"/>
          </p:nvPr>
        </p:nvSpPr>
        <p:spPr>
          <a:xfrm>
            <a:off x="2419564" y="1181100"/>
            <a:ext cx="6400800" cy="5600700"/>
          </a:xfrm>
        </p:spPr>
        <p:txBody>
          <a:bodyPr/>
          <a:lstStyle/>
          <a:p>
            <a:pPr marL="0" indent="0">
              <a:buNone/>
            </a:pPr>
            <a:r>
              <a:rPr lang="en-US" sz="2000" dirty="0"/>
              <a:t>Please reference the videos below to help you navigate Naviance and the Common Application</a:t>
            </a:r>
          </a:p>
          <a:p>
            <a:pPr marL="0" indent="0">
              <a:buNone/>
            </a:pPr>
            <a:br>
              <a:rPr lang="en-US" sz="2000" dirty="0"/>
            </a:br>
            <a:r>
              <a:rPr lang="en-US" sz="2000" dirty="0"/>
              <a:t>Please note that Naviance has updated their look, but they have not updated the videos below. The information in general is the same and we will update the links once the videos have been </a:t>
            </a:r>
            <a:r>
              <a:rPr lang="en-US" sz="2000"/>
              <a:t>updated.</a:t>
            </a:r>
            <a:endParaRPr lang="en-US" sz="2400" dirty="0"/>
          </a:p>
          <a:p>
            <a:pPr marL="0" marR="0">
              <a:spcBef>
                <a:spcPts val="0"/>
              </a:spcBef>
              <a:spcAft>
                <a:spcPts val="0"/>
              </a:spcAft>
            </a:pPr>
            <a:r>
              <a:rPr lang="en-US" sz="24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Adding Colleges to Naviance Help Video Link</a:t>
            </a:r>
            <a:endParaRPr lang="en-US" sz="24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3"/>
              </a:rPr>
              <a:t>Editing Colleges you added to Naviance Help Video Link</a:t>
            </a:r>
            <a:endParaRPr lang="en-US" sz="24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4"/>
              </a:rPr>
              <a:t>Letters of Recommendation Help Video Link</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How to use the Common Application Help Video Link</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2927527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B33F9-006B-4001-9BF6-166F62517888}"/>
              </a:ext>
            </a:extLst>
          </p:cNvPr>
          <p:cNvSpPr>
            <a:spLocks noGrp="1"/>
          </p:cNvSpPr>
          <p:nvPr>
            <p:ph type="title"/>
          </p:nvPr>
        </p:nvSpPr>
        <p:spPr/>
        <p:txBody>
          <a:bodyPr/>
          <a:lstStyle/>
          <a:p>
            <a:pPr algn="ctr"/>
            <a:r>
              <a:rPr lang="en-US" dirty="0"/>
              <a:t>School Counselor </a:t>
            </a:r>
            <a:br>
              <a:rPr lang="en-US" dirty="0"/>
            </a:br>
            <a:r>
              <a:rPr lang="en-US" dirty="0"/>
              <a:t>Caseload Breakdown</a:t>
            </a:r>
          </a:p>
        </p:txBody>
      </p:sp>
      <p:sp>
        <p:nvSpPr>
          <p:cNvPr id="3" name="Content Placeholder 2">
            <a:extLst>
              <a:ext uri="{FF2B5EF4-FFF2-40B4-BE49-F238E27FC236}">
                <a16:creationId xmlns:a16="http://schemas.microsoft.com/office/drawing/2014/main" id="{F3FF3574-8D0A-47CA-8791-0D5C7B251DF1}"/>
              </a:ext>
            </a:extLst>
          </p:cNvPr>
          <p:cNvSpPr>
            <a:spLocks noGrp="1"/>
          </p:cNvSpPr>
          <p:nvPr>
            <p:ph idx="1"/>
          </p:nvPr>
        </p:nvSpPr>
        <p:spPr>
          <a:xfrm>
            <a:off x="2438400" y="2133600"/>
            <a:ext cx="6400800" cy="4495800"/>
          </a:xfrm>
        </p:spPr>
        <p:txBody>
          <a:bodyPr/>
          <a:lstStyle/>
          <a:p>
            <a:pPr marL="0"/>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Ms. Shiflett: A-B (</a:t>
            </a:r>
            <a:r>
              <a:rPr lang="en-US" sz="24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cshiflett@aacps.org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buNone/>
            </a:pP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Ms. Maziarz: C-G (</a:t>
            </a:r>
            <a:r>
              <a:rPr lang="en-US" sz="24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3"/>
              </a:rPr>
              <a:t>amaziarz@aacps.org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buNone/>
            </a:pP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Mrs. Schenk: H-</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McG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4"/>
              </a:rPr>
              <a:t>cschenk@aacps.org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Ms. Ciampoli: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McH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 </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5"/>
              </a:rPr>
              <a:t>kciampoli@aacps.org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Mrs. Gibbons: </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Sh-Z </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6"/>
              </a:rPr>
              <a:t>kmgibbons@aacps.org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717120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B32C6-E305-8434-77FB-AA4BA00100FF}"/>
              </a:ext>
            </a:extLst>
          </p:cNvPr>
          <p:cNvSpPr>
            <a:spLocks noGrp="1"/>
          </p:cNvSpPr>
          <p:nvPr>
            <p:ph type="title"/>
          </p:nvPr>
        </p:nvSpPr>
        <p:spPr/>
        <p:txBody>
          <a:bodyPr/>
          <a:lstStyle/>
          <a:p>
            <a:pPr algn="ctr"/>
            <a:r>
              <a:rPr lang="en-US" sz="4800" dirty="0"/>
              <a:t>Senior Contract</a:t>
            </a:r>
          </a:p>
        </p:txBody>
      </p:sp>
      <p:sp>
        <p:nvSpPr>
          <p:cNvPr id="3" name="Content Placeholder 2">
            <a:extLst>
              <a:ext uri="{FF2B5EF4-FFF2-40B4-BE49-F238E27FC236}">
                <a16:creationId xmlns:a16="http://schemas.microsoft.com/office/drawing/2014/main" id="{3CEF544D-719F-FF7B-7843-9788B1377346}"/>
              </a:ext>
            </a:extLst>
          </p:cNvPr>
          <p:cNvSpPr>
            <a:spLocks noGrp="1"/>
          </p:cNvSpPr>
          <p:nvPr>
            <p:ph idx="1"/>
          </p:nvPr>
        </p:nvSpPr>
        <p:spPr>
          <a:xfrm>
            <a:off x="2438400" y="1181100"/>
            <a:ext cx="6400800" cy="4495800"/>
          </a:xfrm>
        </p:spPr>
        <p:txBody>
          <a:bodyPr/>
          <a:lstStyle/>
          <a:p>
            <a:r>
              <a:rPr lang="en-US" dirty="0"/>
              <a:t>Senior Contract Obligation</a:t>
            </a:r>
          </a:p>
          <a:p>
            <a:pPr lvl="1"/>
            <a:r>
              <a:rPr lang="en-US" dirty="0"/>
              <a:t>Details what your senior needs in order to graduate in June 2024</a:t>
            </a:r>
          </a:p>
          <a:p>
            <a:pPr lvl="1"/>
            <a:r>
              <a:rPr lang="en-US" dirty="0"/>
              <a:t>Must be electronically signed by </a:t>
            </a:r>
            <a:r>
              <a:rPr lang="en-US" i="1" dirty="0"/>
              <a:t>both</a:t>
            </a:r>
            <a:r>
              <a:rPr lang="en-US" dirty="0"/>
              <a:t> parent/guardian and the student within PowerSchool</a:t>
            </a:r>
          </a:p>
          <a:p>
            <a:pPr lvl="1"/>
            <a:r>
              <a:rPr lang="en-US" dirty="0"/>
              <a:t>On August 29</a:t>
            </a:r>
            <a:r>
              <a:rPr lang="en-US" baseline="30000" dirty="0"/>
              <a:t>th</a:t>
            </a:r>
            <a:r>
              <a:rPr lang="en-US" dirty="0"/>
              <a:t>, an email will be sent home with links to instructions on how to complete the form</a:t>
            </a:r>
          </a:p>
          <a:p>
            <a:pPr lvl="1"/>
            <a:r>
              <a:rPr lang="en-US" dirty="0"/>
              <a:t>Deadline Friday, September 15</a:t>
            </a:r>
            <a:r>
              <a:rPr lang="en-US" baseline="30000" dirty="0"/>
              <a:t>th</a:t>
            </a:r>
            <a:endParaRPr lang="en-US" dirty="0"/>
          </a:p>
          <a:p>
            <a:pPr lvl="1"/>
            <a:endParaRPr lang="en-US" dirty="0"/>
          </a:p>
          <a:p>
            <a:pPr lvl="1"/>
            <a:endParaRPr lang="en-US" dirty="0"/>
          </a:p>
        </p:txBody>
      </p:sp>
    </p:spTree>
    <p:extLst>
      <p:ext uri="{BB962C8B-B14F-4D97-AF65-F5344CB8AC3E}">
        <p14:creationId xmlns:p14="http://schemas.microsoft.com/office/powerpoint/2010/main" val="7405759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5DCD3-B4D0-C284-233D-77D2AE1BE1D1}"/>
              </a:ext>
            </a:extLst>
          </p:cNvPr>
          <p:cNvSpPr>
            <a:spLocks noGrp="1"/>
          </p:cNvSpPr>
          <p:nvPr>
            <p:ph type="title"/>
          </p:nvPr>
        </p:nvSpPr>
        <p:spPr/>
        <p:txBody>
          <a:bodyPr/>
          <a:lstStyle/>
          <a:p>
            <a:pPr algn="ctr"/>
            <a:r>
              <a:rPr lang="en-US" sz="4400" dirty="0"/>
              <a:t>Waiver of Rights</a:t>
            </a:r>
          </a:p>
        </p:txBody>
      </p:sp>
      <p:sp>
        <p:nvSpPr>
          <p:cNvPr id="3" name="Content Placeholder 2">
            <a:extLst>
              <a:ext uri="{FF2B5EF4-FFF2-40B4-BE49-F238E27FC236}">
                <a16:creationId xmlns:a16="http://schemas.microsoft.com/office/drawing/2014/main" id="{8CDAB2D2-4AAB-5B50-A525-849310B32D2D}"/>
              </a:ext>
            </a:extLst>
          </p:cNvPr>
          <p:cNvSpPr>
            <a:spLocks noGrp="1"/>
          </p:cNvSpPr>
          <p:nvPr>
            <p:ph idx="1"/>
          </p:nvPr>
        </p:nvSpPr>
        <p:spPr>
          <a:xfrm>
            <a:off x="2438400" y="1181100"/>
            <a:ext cx="6400800" cy="4495800"/>
          </a:xfrm>
        </p:spPr>
        <p:txBody>
          <a:bodyPr/>
          <a:lstStyle/>
          <a:p>
            <a:r>
              <a:rPr lang="en-US" dirty="0"/>
              <a:t>This form needs to be completed before any information can be sent to a post-secondary institution</a:t>
            </a:r>
          </a:p>
          <a:p>
            <a:pPr lvl="1"/>
            <a:r>
              <a:rPr lang="en-US" dirty="0"/>
              <a:t>Must be electronically signed by </a:t>
            </a:r>
            <a:r>
              <a:rPr lang="en-US" i="1" dirty="0"/>
              <a:t>both</a:t>
            </a:r>
            <a:r>
              <a:rPr lang="en-US" dirty="0"/>
              <a:t> parent/guardian and the student within PowerSchool</a:t>
            </a:r>
          </a:p>
          <a:p>
            <a:pPr lvl="1"/>
            <a:r>
              <a:rPr lang="en-US" dirty="0"/>
              <a:t>On August 29</a:t>
            </a:r>
            <a:r>
              <a:rPr lang="en-US" baseline="30000" dirty="0"/>
              <a:t>th</a:t>
            </a:r>
            <a:r>
              <a:rPr lang="en-US" dirty="0"/>
              <a:t>, an email will be sent home with links to instructions on how to complete the form</a:t>
            </a:r>
          </a:p>
          <a:p>
            <a:pPr lvl="1"/>
            <a:r>
              <a:rPr lang="en-US" dirty="0"/>
              <a:t>Deadline Friday, September 15</a:t>
            </a:r>
            <a:r>
              <a:rPr lang="en-US" baseline="30000" dirty="0"/>
              <a:t>th</a:t>
            </a:r>
            <a:endParaRPr lang="en-US" dirty="0"/>
          </a:p>
          <a:p>
            <a:pPr lvl="1"/>
            <a:endParaRPr lang="en-US" dirty="0"/>
          </a:p>
          <a:p>
            <a:endParaRPr lang="en-US" dirty="0"/>
          </a:p>
        </p:txBody>
      </p:sp>
    </p:spTree>
    <p:extLst>
      <p:ext uri="{BB962C8B-B14F-4D97-AF65-F5344CB8AC3E}">
        <p14:creationId xmlns:p14="http://schemas.microsoft.com/office/powerpoint/2010/main" val="399629359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3321B-1978-42C3-AC0C-813B7C57A1CD}"/>
              </a:ext>
            </a:extLst>
          </p:cNvPr>
          <p:cNvSpPr>
            <a:spLocks noGrp="1"/>
          </p:cNvSpPr>
          <p:nvPr>
            <p:ph type="title"/>
          </p:nvPr>
        </p:nvSpPr>
        <p:spPr/>
        <p:txBody>
          <a:bodyPr/>
          <a:lstStyle/>
          <a:p>
            <a:pPr>
              <a:defRPr/>
            </a:pPr>
            <a:r>
              <a:rPr lang="en-US" dirty="0"/>
              <a:t>How Your Transcript Can Help</a:t>
            </a:r>
          </a:p>
        </p:txBody>
      </p:sp>
      <p:pic>
        <p:nvPicPr>
          <p:cNvPr id="4" name="Picture 3">
            <a:extLst>
              <a:ext uri="{FF2B5EF4-FFF2-40B4-BE49-F238E27FC236}">
                <a16:creationId xmlns:a16="http://schemas.microsoft.com/office/drawing/2014/main" id="{3CFA8305-36BC-480D-9184-A5B793F676FB}"/>
              </a:ext>
            </a:extLst>
          </p:cNvPr>
          <p:cNvPicPr>
            <a:picLocks noChangeAspect="1"/>
          </p:cNvPicPr>
          <p:nvPr/>
        </p:nvPicPr>
        <p:blipFill rotWithShape="1">
          <a:blip r:embed="rId2"/>
          <a:srcRect r="976"/>
          <a:stretch/>
        </p:blipFill>
        <p:spPr>
          <a:xfrm>
            <a:off x="508415" y="1104365"/>
            <a:ext cx="6959186" cy="5677435"/>
          </a:xfrm>
          <a:prstGeom prst="rect">
            <a:avLst/>
          </a:prstGeom>
        </p:spPr>
      </p:pic>
      <p:sp>
        <p:nvSpPr>
          <p:cNvPr id="6153" name="Rectangle 10">
            <a:extLst>
              <a:ext uri="{FF2B5EF4-FFF2-40B4-BE49-F238E27FC236}">
                <a16:creationId xmlns:a16="http://schemas.microsoft.com/office/drawing/2014/main" id="{788D6D65-7B7A-47BA-ABA6-757BD91EA9E1}"/>
              </a:ext>
            </a:extLst>
          </p:cNvPr>
          <p:cNvSpPr>
            <a:spLocks noChangeArrowheads="1"/>
          </p:cNvSpPr>
          <p:nvPr/>
        </p:nvSpPr>
        <p:spPr bwMode="auto">
          <a:xfrm>
            <a:off x="732838" y="2100263"/>
            <a:ext cx="1476375" cy="828674"/>
          </a:xfrm>
          <a:prstGeom prst="rect">
            <a:avLst/>
          </a:prstGeom>
          <a:solidFill>
            <a:schemeClr val="tx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154" name="Rectangle 11">
            <a:extLst>
              <a:ext uri="{FF2B5EF4-FFF2-40B4-BE49-F238E27FC236}">
                <a16:creationId xmlns:a16="http://schemas.microsoft.com/office/drawing/2014/main" id="{77834186-CC0A-4BAE-9D4D-6050E98AAC94}"/>
              </a:ext>
            </a:extLst>
          </p:cNvPr>
          <p:cNvSpPr>
            <a:spLocks noChangeArrowheads="1"/>
          </p:cNvSpPr>
          <p:nvPr/>
        </p:nvSpPr>
        <p:spPr bwMode="auto">
          <a:xfrm>
            <a:off x="2433637" y="2100263"/>
            <a:ext cx="1438276" cy="414337"/>
          </a:xfrm>
          <a:prstGeom prst="rect">
            <a:avLst/>
          </a:prstGeom>
          <a:solidFill>
            <a:schemeClr val="tx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155" name="Rectangle 12">
            <a:extLst>
              <a:ext uri="{FF2B5EF4-FFF2-40B4-BE49-F238E27FC236}">
                <a16:creationId xmlns:a16="http://schemas.microsoft.com/office/drawing/2014/main" id="{864D608F-8C41-4EC2-B116-B394F63169B5}"/>
              </a:ext>
            </a:extLst>
          </p:cNvPr>
          <p:cNvSpPr>
            <a:spLocks noChangeArrowheads="1"/>
          </p:cNvSpPr>
          <p:nvPr/>
        </p:nvSpPr>
        <p:spPr bwMode="auto">
          <a:xfrm>
            <a:off x="4012781" y="2112962"/>
            <a:ext cx="3176587" cy="782638"/>
          </a:xfrm>
          <a:prstGeom prst="rect">
            <a:avLst/>
          </a:prstGeom>
          <a:noFill/>
          <a:ln w="381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156" name="Rectangle 13">
            <a:extLst>
              <a:ext uri="{FF2B5EF4-FFF2-40B4-BE49-F238E27FC236}">
                <a16:creationId xmlns:a16="http://schemas.microsoft.com/office/drawing/2014/main" id="{4B4625D3-D4C0-4047-899E-2B17C6F299DF}"/>
              </a:ext>
            </a:extLst>
          </p:cNvPr>
          <p:cNvSpPr>
            <a:spLocks noChangeArrowheads="1"/>
          </p:cNvSpPr>
          <p:nvPr/>
        </p:nvSpPr>
        <p:spPr bwMode="auto">
          <a:xfrm>
            <a:off x="5372101" y="2933442"/>
            <a:ext cx="1954212" cy="2421196"/>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5" name="Rectangle 14">
            <a:extLst>
              <a:ext uri="{FF2B5EF4-FFF2-40B4-BE49-F238E27FC236}">
                <a16:creationId xmlns:a16="http://schemas.microsoft.com/office/drawing/2014/main" id="{9E6A2E0E-4E53-40BF-92C4-2EB3719684C9}"/>
              </a:ext>
            </a:extLst>
          </p:cNvPr>
          <p:cNvSpPr/>
          <p:nvPr/>
        </p:nvSpPr>
        <p:spPr bwMode="auto">
          <a:xfrm>
            <a:off x="5372101" y="5753635"/>
            <a:ext cx="1951831" cy="342365"/>
          </a:xfrm>
          <a:prstGeom prst="rect">
            <a:avLst/>
          </a:prstGeom>
          <a:noFill/>
          <a:ln w="38100" cap="flat" cmpd="sng" algn="ctr">
            <a:solidFill>
              <a:schemeClr val="bg2">
                <a:lumMod val="60000"/>
                <a:lumOff val="40000"/>
              </a:schemeClr>
            </a:solidFill>
            <a:prstDash val="solid"/>
            <a:round/>
            <a:headEnd type="none" w="med" len="med"/>
            <a:tailEnd type="none" w="med" len="med"/>
          </a:ln>
          <a:effectLst/>
        </p:spPr>
        <p:txBody>
          <a:bodyPr/>
          <a:lstStyle>
            <a:lvl1pPr>
              <a:spcBef>
                <a:spcPct val="20000"/>
              </a:spcBef>
              <a:buClr>
                <a:schemeClr val="hlink"/>
              </a:buClr>
              <a:buSzPct val="70000"/>
              <a:buFont typeface="Wingdings" pitchFamily="2" charset="2"/>
              <a:buChar char="n"/>
              <a:defRPr sz="3200">
                <a:solidFill>
                  <a:schemeClr val="tx1"/>
                </a:solidFill>
                <a:latin typeface="Arial" charset="0"/>
              </a:defRPr>
            </a:lvl1pPr>
            <a:lvl2pPr marL="742950" indent="-285750">
              <a:spcBef>
                <a:spcPct val="20000"/>
              </a:spcBef>
              <a:buClr>
                <a:schemeClr val="folHlink"/>
              </a:buClr>
              <a:buSzPct val="70000"/>
              <a:buFont typeface="Wingdings" pitchFamily="2" charset="2"/>
              <a:buChar char="l"/>
              <a:defRPr sz="2800">
                <a:solidFill>
                  <a:schemeClr val="tx1"/>
                </a:solidFill>
                <a:latin typeface="Arial" charset="0"/>
              </a:defRPr>
            </a:lvl2pPr>
            <a:lvl3pPr marL="1143000" indent="-228600">
              <a:spcBef>
                <a:spcPct val="20000"/>
              </a:spcBef>
              <a:buClr>
                <a:schemeClr val="hlink"/>
              </a:buClr>
              <a:buSzPct val="70000"/>
              <a:buFont typeface="Wingdings" pitchFamily="2" charset="2"/>
              <a:buChar char="n"/>
              <a:defRPr sz="2400">
                <a:solidFill>
                  <a:schemeClr val="tx1"/>
                </a:solidFill>
                <a:latin typeface="Arial" charset="0"/>
              </a:defRPr>
            </a:lvl3pPr>
            <a:lvl4pPr marL="1600200" indent="-228600">
              <a:spcBef>
                <a:spcPct val="20000"/>
              </a:spcBef>
              <a:buClr>
                <a:schemeClr val="folHlink"/>
              </a:buClr>
              <a:buSzPct val="70000"/>
              <a:buFont typeface="Wingdings" pitchFamily="2" charset="2"/>
              <a:buChar char="l"/>
              <a:defRPr sz="2000">
                <a:solidFill>
                  <a:schemeClr val="tx1"/>
                </a:solidFill>
                <a:latin typeface="Arial" charset="0"/>
              </a:defRPr>
            </a:lvl4pPr>
            <a:lvl5pPr marL="2057400" indent="-228600">
              <a:spcBef>
                <a:spcPct val="20000"/>
              </a:spcBef>
              <a:buClr>
                <a:schemeClr val="hlink"/>
              </a:buClr>
              <a:buSzPct val="7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defRPr>
            </a:lvl9pPr>
          </a:lstStyle>
          <a:p>
            <a:pPr>
              <a:spcBef>
                <a:spcPct val="0"/>
              </a:spcBef>
              <a:buClrTx/>
              <a:buSzTx/>
              <a:buFontTx/>
              <a:buNone/>
              <a:defRPr/>
            </a:pPr>
            <a:endParaRPr lang="en-US" altLang="en-US" sz="1800"/>
          </a:p>
        </p:txBody>
      </p:sp>
      <p:sp>
        <p:nvSpPr>
          <p:cNvPr id="6158" name="Rectangle 15">
            <a:extLst>
              <a:ext uri="{FF2B5EF4-FFF2-40B4-BE49-F238E27FC236}">
                <a16:creationId xmlns:a16="http://schemas.microsoft.com/office/drawing/2014/main" id="{526D9993-1ECD-4D58-A346-6DAF66588669}"/>
              </a:ext>
            </a:extLst>
          </p:cNvPr>
          <p:cNvSpPr>
            <a:spLocks noChangeArrowheads="1"/>
          </p:cNvSpPr>
          <p:nvPr/>
        </p:nvSpPr>
        <p:spPr bwMode="auto">
          <a:xfrm>
            <a:off x="5372101" y="6096000"/>
            <a:ext cx="1954212" cy="317500"/>
          </a:xfrm>
          <a:prstGeom prst="rect">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159" name="Rectangle 16">
            <a:extLst>
              <a:ext uri="{FF2B5EF4-FFF2-40B4-BE49-F238E27FC236}">
                <a16:creationId xmlns:a16="http://schemas.microsoft.com/office/drawing/2014/main" id="{CC52CDA8-B795-4E51-9AD6-63F59D98037D}"/>
              </a:ext>
            </a:extLst>
          </p:cNvPr>
          <p:cNvSpPr>
            <a:spLocks noChangeArrowheads="1"/>
          </p:cNvSpPr>
          <p:nvPr/>
        </p:nvSpPr>
        <p:spPr bwMode="auto">
          <a:xfrm>
            <a:off x="5372101" y="6427525"/>
            <a:ext cx="1954212" cy="320675"/>
          </a:xfrm>
          <a:prstGeom prst="rect">
            <a:avLst/>
          </a:prstGeom>
          <a:noFill/>
          <a:ln w="381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152" name="Rectangle 9">
            <a:extLst>
              <a:ext uri="{FF2B5EF4-FFF2-40B4-BE49-F238E27FC236}">
                <a16:creationId xmlns:a16="http://schemas.microsoft.com/office/drawing/2014/main" id="{D19326F3-CC50-4F17-8979-2F73F2BB2A2E}"/>
              </a:ext>
            </a:extLst>
          </p:cNvPr>
          <p:cNvSpPr>
            <a:spLocks noChangeArrowheads="1"/>
          </p:cNvSpPr>
          <p:nvPr/>
        </p:nvSpPr>
        <p:spPr bwMode="auto">
          <a:xfrm>
            <a:off x="7154862" y="2311668"/>
            <a:ext cx="2005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US" altLang="en-US" sz="1800" b="1" dirty="0">
                <a:solidFill>
                  <a:srgbClr val="0000FF"/>
                </a:solidFill>
              </a:rPr>
              <a:t>CHS Information</a:t>
            </a:r>
          </a:p>
        </p:txBody>
      </p:sp>
      <p:sp>
        <p:nvSpPr>
          <p:cNvPr id="6151" name="Rectangle 8">
            <a:extLst>
              <a:ext uri="{FF2B5EF4-FFF2-40B4-BE49-F238E27FC236}">
                <a16:creationId xmlns:a16="http://schemas.microsoft.com/office/drawing/2014/main" id="{2984B651-F17E-4524-9319-2020FF98ACEC}"/>
              </a:ext>
            </a:extLst>
          </p:cNvPr>
          <p:cNvSpPr>
            <a:spLocks noChangeArrowheads="1"/>
          </p:cNvSpPr>
          <p:nvPr/>
        </p:nvSpPr>
        <p:spPr bwMode="auto">
          <a:xfrm>
            <a:off x="7323932" y="3244056"/>
            <a:ext cx="1954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US" altLang="en-US" sz="1800" b="1" dirty="0">
                <a:solidFill>
                  <a:srgbClr val="FF0000"/>
                </a:solidFill>
              </a:rPr>
              <a:t>Current Classes</a:t>
            </a:r>
          </a:p>
        </p:txBody>
      </p:sp>
      <p:sp>
        <p:nvSpPr>
          <p:cNvPr id="6" name="Rectangle 5">
            <a:extLst>
              <a:ext uri="{FF2B5EF4-FFF2-40B4-BE49-F238E27FC236}">
                <a16:creationId xmlns:a16="http://schemas.microsoft.com/office/drawing/2014/main" id="{18013295-8461-46FE-B7B6-F1CFBEF7B976}"/>
              </a:ext>
            </a:extLst>
          </p:cNvPr>
          <p:cNvSpPr/>
          <p:nvPr/>
        </p:nvSpPr>
        <p:spPr>
          <a:xfrm>
            <a:off x="7318377" y="5753635"/>
            <a:ext cx="1577975" cy="369888"/>
          </a:xfrm>
          <a:prstGeom prst="rect">
            <a:avLst/>
          </a:prstGeom>
        </p:spPr>
        <p:txBody>
          <a:bodyPr wrap="none">
            <a:spAutoFit/>
          </a:bodyPr>
          <a:lstStyle/>
          <a:p>
            <a:pPr>
              <a:defRPr/>
            </a:pPr>
            <a:r>
              <a:rPr lang="en-US" b="1" dirty="0">
                <a:solidFill>
                  <a:schemeClr val="bg2">
                    <a:lumMod val="60000"/>
                    <a:lumOff val="40000"/>
                  </a:schemeClr>
                </a:solidFill>
                <a:latin typeface="Arial" charset="0"/>
              </a:rPr>
              <a:t>Total Credits</a:t>
            </a:r>
          </a:p>
        </p:txBody>
      </p:sp>
      <p:sp>
        <p:nvSpPr>
          <p:cNvPr id="3" name="Content Placeholder 2">
            <a:extLst>
              <a:ext uri="{FF2B5EF4-FFF2-40B4-BE49-F238E27FC236}">
                <a16:creationId xmlns:a16="http://schemas.microsoft.com/office/drawing/2014/main" id="{437CB3B7-8FA2-44EF-8729-D6D1E3179531}"/>
              </a:ext>
            </a:extLst>
          </p:cNvPr>
          <p:cNvSpPr>
            <a:spLocks noGrp="1"/>
          </p:cNvSpPr>
          <p:nvPr>
            <p:ph idx="1"/>
          </p:nvPr>
        </p:nvSpPr>
        <p:spPr>
          <a:xfrm>
            <a:off x="7326314" y="6085949"/>
            <a:ext cx="763590" cy="366712"/>
          </a:xfrm>
        </p:spPr>
        <p:txBody>
          <a:bodyPr/>
          <a:lstStyle/>
          <a:p>
            <a:pPr marL="0" indent="0">
              <a:buFont typeface="Wingdings" panose="05000000000000000000" pitchFamily="2" charset="2"/>
              <a:buNone/>
              <a:defRPr/>
            </a:pPr>
            <a:r>
              <a:rPr lang="en-US" sz="1800" b="1" dirty="0">
                <a:latin typeface="Arial" panose="020B0604020202020204" pitchFamily="34" charset="0"/>
                <a:cs typeface="Arial" panose="020B0604020202020204" pitchFamily="34" charset="0"/>
              </a:rPr>
              <a:t>GPA</a:t>
            </a:r>
            <a:endParaRPr lang="en-US" sz="2000" b="1" dirty="0">
              <a:latin typeface="Arial" panose="020B0604020202020204" pitchFamily="34" charset="0"/>
              <a:cs typeface="Arial" panose="020B0604020202020204" pitchFamily="34" charset="0"/>
            </a:endParaRPr>
          </a:p>
        </p:txBody>
      </p:sp>
      <p:sp>
        <p:nvSpPr>
          <p:cNvPr id="6148" name="Rectangle 4">
            <a:extLst>
              <a:ext uri="{FF2B5EF4-FFF2-40B4-BE49-F238E27FC236}">
                <a16:creationId xmlns:a16="http://schemas.microsoft.com/office/drawing/2014/main" id="{9AA1182A-541D-41C4-ADD6-B85B8145A9EF}"/>
              </a:ext>
            </a:extLst>
          </p:cNvPr>
          <p:cNvSpPr>
            <a:spLocks noChangeArrowheads="1"/>
          </p:cNvSpPr>
          <p:nvPr/>
        </p:nvSpPr>
        <p:spPr bwMode="auto">
          <a:xfrm>
            <a:off x="7318377" y="6425674"/>
            <a:ext cx="1427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US" altLang="en-US" sz="1800" b="1" dirty="0">
                <a:solidFill>
                  <a:srgbClr val="00B0F0"/>
                </a:solidFill>
              </a:rPr>
              <a:t>Class Rank</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A4A40-8EBE-45C3-9727-0EBA3E56E1A5}"/>
              </a:ext>
            </a:extLst>
          </p:cNvPr>
          <p:cNvSpPr>
            <a:spLocks noGrp="1"/>
          </p:cNvSpPr>
          <p:nvPr>
            <p:ph type="title"/>
          </p:nvPr>
        </p:nvSpPr>
        <p:spPr>
          <a:xfrm>
            <a:off x="2133600" y="228600"/>
            <a:ext cx="7010400" cy="1219200"/>
          </a:xfrm>
        </p:spPr>
        <p:txBody>
          <a:bodyPr/>
          <a:lstStyle/>
          <a:p>
            <a:pPr algn="ctr">
              <a:defRPr/>
            </a:pPr>
            <a:r>
              <a:rPr lang="en-US" sz="3200" dirty="0"/>
              <a:t>Anne Arundel Community College</a:t>
            </a:r>
          </a:p>
        </p:txBody>
      </p:sp>
      <p:sp>
        <p:nvSpPr>
          <p:cNvPr id="3" name="Content Placeholder 2">
            <a:extLst>
              <a:ext uri="{FF2B5EF4-FFF2-40B4-BE49-F238E27FC236}">
                <a16:creationId xmlns:a16="http://schemas.microsoft.com/office/drawing/2014/main" id="{B5C1FBF0-9016-43E3-8070-180FE3833C67}"/>
              </a:ext>
            </a:extLst>
          </p:cNvPr>
          <p:cNvSpPr>
            <a:spLocks noGrp="1"/>
          </p:cNvSpPr>
          <p:nvPr>
            <p:ph idx="1"/>
          </p:nvPr>
        </p:nvSpPr>
        <p:spPr>
          <a:xfrm>
            <a:off x="2438400" y="1600200"/>
            <a:ext cx="6705600" cy="4495800"/>
          </a:xfrm>
        </p:spPr>
        <p:txBody>
          <a:bodyPr/>
          <a:lstStyle/>
          <a:p>
            <a:pPr>
              <a:defRPr/>
            </a:pPr>
            <a:r>
              <a:rPr lang="en-US" altLang="en-US" dirty="0"/>
              <a:t>Accuplacer</a:t>
            </a:r>
          </a:p>
          <a:p>
            <a:pPr>
              <a:defRPr/>
            </a:pPr>
            <a:r>
              <a:rPr lang="en-US" altLang="en-US" dirty="0">
                <a:hlinkClick r:id="rId2"/>
              </a:rPr>
              <a:t>Degree and Certificate Programs</a:t>
            </a:r>
            <a:endParaRPr lang="en-US" altLang="en-US" dirty="0"/>
          </a:p>
          <a:p>
            <a:pPr>
              <a:defRPr/>
            </a:pPr>
            <a:r>
              <a:rPr lang="en-US" altLang="en-US" dirty="0"/>
              <a:t>Personal Registration Day</a:t>
            </a:r>
          </a:p>
          <a:p>
            <a:pPr>
              <a:defRPr/>
            </a:pPr>
            <a:r>
              <a:rPr lang="en-US" altLang="en-US" dirty="0"/>
              <a:t>Elena White:  </a:t>
            </a:r>
            <a:r>
              <a:rPr lang="en-US" altLang="en-US" dirty="0">
                <a:hlinkClick r:id="rId3"/>
              </a:rPr>
              <a:t>epwhite@aacc.edu</a:t>
            </a:r>
            <a:endParaRPr lang="en-US" altLang="en-US" dirty="0"/>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84FC-0E9F-48CF-9D70-78A479610259}"/>
              </a:ext>
            </a:extLst>
          </p:cNvPr>
          <p:cNvSpPr>
            <a:spLocks noGrp="1"/>
          </p:cNvSpPr>
          <p:nvPr>
            <p:ph type="title"/>
          </p:nvPr>
        </p:nvSpPr>
        <p:spPr>
          <a:xfrm>
            <a:off x="1905000" y="-17463"/>
            <a:ext cx="2895600" cy="990601"/>
          </a:xfrm>
        </p:spPr>
        <p:txBody>
          <a:bodyPr/>
          <a:lstStyle/>
          <a:p>
            <a:pPr algn="ctr">
              <a:defRPr/>
            </a:pPr>
            <a:r>
              <a:rPr lang="en-US" dirty="0"/>
              <a:t>FAFSA</a:t>
            </a:r>
          </a:p>
        </p:txBody>
      </p:sp>
      <p:sp>
        <p:nvSpPr>
          <p:cNvPr id="4" name="Content Placeholder 3">
            <a:extLst>
              <a:ext uri="{FF2B5EF4-FFF2-40B4-BE49-F238E27FC236}">
                <a16:creationId xmlns:a16="http://schemas.microsoft.com/office/drawing/2014/main" id="{12894D06-65F8-4A3E-A13E-419E59670777}"/>
              </a:ext>
            </a:extLst>
          </p:cNvPr>
          <p:cNvSpPr>
            <a:spLocks noGrp="1"/>
          </p:cNvSpPr>
          <p:nvPr>
            <p:ph sz="half" idx="2"/>
          </p:nvPr>
        </p:nvSpPr>
        <p:spPr>
          <a:xfrm>
            <a:off x="2057400" y="762000"/>
            <a:ext cx="6934200" cy="1927225"/>
          </a:xfrm>
        </p:spPr>
        <p:txBody>
          <a:bodyPr/>
          <a:lstStyle/>
          <a:p>
            <a:pPr>
              <a:defRPr/>
            </a:pPr>
            <a:r>
              <a:rPr lang="en-US" altLang="en-US" dirty="0"/>
              <a:t>All students planning to continue their education at a post-secondary institution, should complete </a:t>
            </a:r>
            <a:r>
              <a:rPr lang="en-US" altLang="en-US" dirty="0">
                <a:hlinkClick r:id="rId2"/>
              </a:rPr>
              <a:t>FAFSA</a:t>
            </a:r>
            <a:endParaRPr lang="en-US" altLang="en-US" dirty="0"/>
          </a:p>
          <a:p>
            <a:pPr>
              <a:defRPr/>
            </a:pPr>
            <a:r>
              <a:rPr lang="en-US" altLang="en-US" dirty="0">
                <a:hlinkClick r:id="rId3"/>
              </a:rPr>
              <a:t>Create FSA ID</a:t>
            </a:r>
            <a:endParaRPr lang="en-US" altLang="en-US" dirty="0"/>
          </a:p>
          <a:p>
            <a:pPr lvl="1">
              <a:defRPr/>
            </a:pPr>
            <a:r>
              <a:rPr lang="en-US" altLang="en-US" dirty="0"/>
              <a:t>You can create this NOW, please do so! </a:t>
            </a:r>
            <a:r>
              <a:rPr lang="en-US" altLang="en-US" dirty="0">
                <a:sym typeface="Wingdings" panose="05000000000000000000" pitchFamily="2" charset="2"/>
              </a:rPr>
              <a:t></a:t>
            </a:r>
            <a:endParaRPr lang="en-US" altLang="en-US" dirty="0"/>
          </a:p>
          <a:p>
            <a:pPr>
              <a:defRPr/>
            </a:pPr>
            <a:r>
              <a:rPr lang="en-US" altLang="en-US" dirty="0"/>
              <a:t>Review paper copy to know what info is needed</a:t>
            </a:r>
          </a:p>
          <a:p>
            <a:pPr>
              <a:defRPr/>
            </a:pPr>
            <a:r>
              <a:rPr lang="en-US" altLang="en-US" dirty="0"/>
              <a:t>Opens in December, closes March 1</a:t>
            </a:r>
            <a:r>
              <a:rPr lang="en-US" altLang="en-US" baseline="30000" dirty="0"/>
              <a:t>st</a:t>
            </a:r>
            <a:r>
              <a:rPr lang="en-US" altLang="en-US" dirty="0"/>
              <a:t> but still check with the college because some states may have an earlier deadline</a:t>
            </a:r>
          </a:p>
          <a:p>
            <a:pPr>
              <a:defRPr/>
            </a:pPr>
            <a:endParaRPr lang="en-US" altLang="en-US" dirty="0"/>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66DC-4D9C-0795-DB6D-B0FF2873CEBD}"/>
              </a:ext>
            </a:extLst>
          </p:cNvPr>
          <p:cNvSpPr>
            <a:spLocks noGrp="1"/>
          </p:cNvSpPr>
          <p:nvPr>
            <p:ph type="title"/>
          </p:nvPr>
        </p:nvSpPr>
        <p:spPr/>
        <p:txBody>
          <a:bodyPr/>
          <a:lstStyle/>
          <a:p>
            <a:r>
              <a:rPr lang="en-US" dirty="0"/>
              <a:t>MHEC</a:t>
            </a:r>
          </a:p>
        </p:txBody>
      </p:sp>
      <p:sp>
        <p:nvSpPr>
          <p:cNvPr id="3" name="Content Placeholder 2">
            <a:extLst>
              <a:ext uri="{FF2B5EF4-FFF2-40B4-BE49-F238E27FC236}">
                <a16:creationId xmlns:a16="http://schemas.microsoft.com/office/drawing/2014/main" id="{7F61861F-50E7-3F88-8CC1-E4137355680C}"/>
              </a:ext>
            </a:extLst>
          </p:cNvPr>
          <p:cNvSpPr>
            <a:spLocks noGrp="1"/>
          </p:cNvSpPr>
          <p:nvPr>
            <p:ph sz="half" idx="1"/>
          </p:nvPr>
        </p:nvSpPr>
        <p:spPr>
          <a:xfrm>
            <a:off x="2438400" y="1600200"/>
            <a:ext cx="6553200" cy="4114800"/>
          </a:xfrm>
        </p:spPr>
        <p:txBody>
          <a:bodyPr/>
          <a:lstStyle/>
          <a:p>
            <a:r>
              <a:rPr lang="en-US" dirty="0"/>
              <a:t>If you’re planning on attending a Maryland school, it is also important to create an account with Maryland Higher Education Commission (MHEC)</a:t>
            </a:r>
          </a:p>
          <a:p>
            <a:r>
              <a:rPr lang="en-US" sz="1800" u="sng" dirty="0">
                <a:solidFill>
                  <a:srgbClr val="0563C1"/>
                </a:solidFill>
                <a:effectLst/>
                <a:latin typeface="Calibri Light" panose="020F0302020204030204" pitchFamily="34" charset="0"/>
                <a:ea typeface="Calibri" panose="020F0502020204030204" pitchFamily="34" charset="0"/>
                <a:hlinkClick r:id="rId2"/>
              </a:rPr>
              <a:t>https://mhec.maryland.gov/preparing/Pages/FinancialAid/descriptions.aspx</a:t>
            </a:r>
            <a:endParaRPr lang="en-US" sz="1800" dirty="0">
              <a:effectLst/>
              <a:latin typeface="Calibri" panose="020F050202020403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1647140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AA9D9-1287-4A82-A4C5-F96F6163A1B6}"/>
              </a:ext>
            </a:extLst>
          </p:cNvPr>
          <p:cNvSpPr>
            <a:spLocks noGrp="1"/>
          </p:cNvSpPr>
          <p:nvPr>
            <p:ph type="title"/>
          </p:nvPr>
        </p:nvSpPr>
        <p:spPr>
          <a:xfrm>
            <a:off x="2438400" y="152400"/>
            <a:ext cx="6400800" cy="914400"/>
          </a:xfrm>
        </p:spPr>
        <p:txBody>
          <a:bodyPr/>
          <a:lstStyle/>
          <a:p>
            <a:pPr>
              <a:defRPr/>
            </a:pPr>
            <a:r>
              <a:rPr lang="en-US" dirty="0"/>
              <a:t>The Common Application</a:t>
            </a:r>
          </a:p>
        </p:txBody>
      </p:sp>
      <p:sp>
        <p:nvSpPr>
          <p:cNvPr id="7" name="Content Placeholder 2">
            <a:extLst>
              <a:ext uri="{FF2B5EF4-FFF2-40B4-BE49-F238E27FC236}">
                <a16:creationId xmlns:a16="http://schemas.microsoft.com/office/drawing/2014/main" id="{4105F222-69E4-44A6-95A3-02C74DB0B25F}"/>
              </a:ext>
            </a:extLst>
          </p:cNvPr>
          <p:cNvSpPr>
            <a:spLocks noGrp="1"/>
          </p:cNvSpPr>
          <p:nvPr>
            <p:ph idx="1"/>
          </p:nvPr>
        </p:nvSpPr>
        <p:spPr>
          <a:xfrm>
            <a:off x="2262188" y="1023938"/>
            <a:ext cx="6753225" cy="3014662"/>
          </a:xfrm>
        </p:spPr>
        <p:txBody>
          <a:bodyPr/>
          <a:lstStyle/>
          <a:p>
            <a:pPr>
              <a:defRPr/>
            </a:pPr>
            <a:r>
              <a:rPr lang="en-US" altLang="en-US" dirty="0">
                <a:hlinkClick r:id="rId2"/>
              </a:rPr>
              <a:t>www.commonapp.org</a:t>
            </a:r>
            <a:endParaRPr lang="en-US" altLang="en-US" dirty="0"/>
          </a:p>
          <a:p>
            <a:pPr>
              <a:defRPr/>
            </a:pPr>
            <a:r>
              <a:rPr lang="en-US" altLang="en-US" dirty="0"/>
              <a:t>Pieces of the Common Application </a:t>
            </a:r>
            <a:r>
              <a:rPr lang="en-US" altLang="en-US" i="1" dirty="0"/>
              <a:t>may</a:t>
            </a:r>
            <a:r>
              <a:rPr lang="en-US" altLang="en-US" dirty="0"/>
              <a:t> need to be completed first before you will be able to access college requests in Naviance</a:t>
            </a:r>
          </a:p>
          <a:p>
            <a:pPr>
              <a:defRPr/>
            </a:pPr>
            <a:endParaRPr lang="en-US" altLang="en-US" dirty="0"/>
          </a:p>
        </p:txBody>
      </p:sp>
      <p:pic>
        <p:nvPicPr>
          <p:cNvPr id="3" name="Picture 2">
            <a:extLst>
              <a:ext uri="{FF2B5EF4-FFF2-40B4-BE49-F238E27FC236}">
                <a16:creationId xmlns:a16="http://schemas.microsoft.com/office/drawing/2014/main" id="{CECDAB84-719A-49B2-A47C-DEDD030B8F83}"/>
              </a:ext>
            </a:extLst>
          </p:cNvPr>
          <p:cNvPicPr>
            <a:picLocks noChangeAspect="1"/>
          </p:cNvPicPr>
          <p:nvPr/>
        </p:nvPicPr>
        <p:blipFill>
          <a:blip r:embed="rId3"/>
          <a:stretch>
            <a:fillRect/>
          </a:stretch>
        </p:blipFill>
        <p:spPr>
          <a:xfrm>
            <a:off x="2762250" y="3629024"/>
            <a:ext cx="5467350" cy="2474695"/>
          </a:xfrm>
          <a:prstGeom prst="rect">
            <a:avLst/>
          </a:prstGeom>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491B3-69BD-4051-A69B-1848016464DE}"/>
              </a:ext>
            </a:extLst>
          </p:cNvPr>
          <p:cNvSpPr>
            <a:spLocks noGrp="1"/>
          </p:cNvSpPr>
          <p:nvPr>
            <p:ph type="title"/>
          </p:nvPr>
        </p:nvSpPr>
        <p:spPr/>
        <p:txBody>
          <a:bodyPr/>
          <a:lstStyle/>
          <a:p>
            <a:pPr>
              <a:defRPr/>
            </a:pPr>
            <a:r>
              <a:rPr lang="en-US" dirty="0"/>
              <a:t>Step One</a:t>
            </a:r>
          </a:p>
        </p:txBody>
      </p:sp>
      <p:sp>
        <p:nvSpPr>
          <p:cNvPr id="3" name="Content Placeholder 2">
            <a:extLst>
              <a:ext uri="{FF2B5EF4-FFF2-40B4-BE49-F238E27FC236}">
                <a16:creationId xmlns:a16="http://schemas.microsoft.com/office/drawing/2014/main" id="{6EEEB44C-0F0C-4F61-AAE0-E3FCCC58ED68}"/>
              </a:ext>
            </a:extLst>
          </p:cNvPr>
          <p:cNvSpPr>
            <a:spLocks noGrp="1"/>
          </p:cNvSpPr>
          <p:nvPr>
            <p:ph idx="1"/>
          </p:nvPr>
        </p:nvSpPr>
        <p:spPr/>
        <p:txBody>
          <a:bodyPr/>
          <a:lstStyle/>
          <a:p>
            <a:pPr>
              <a:defRPr/>
            </a:pPr>
            <a:r>
              <a:rPr lang="en-US" altLang="en-US" dirty="0"/>
              <a:t>Log onto </a:t>
            </a:r>
            <a:r>
              <a:rPr lang="en-US" altLang="en-US" dirty="0">
                <a:hlinkClick r:id="rId2"/>
              </a:rPr>
              <a:t>www.commonapp.org</a:t>
            </a:r>
            <a:r>
              <a:rPr lang="en-US" altLang="en-US" dirty="0"/>
              <a:t> in order to create an account.</a:t>
            </a:r>
          </a:p>
          <a:p>
            <a:pPr lvl="1">
              <a:defRPr/>
            </a:pPr>
            <a:r>
              <a:rPr lang="en-US" altLang="en-US" dirty="0"/>
              <a:t>Be sure to write down your ID and password to avoid being locked out of your account</a:t>
            </a:r>
          </a:p>
          <a:p>
            <a:pPr>
              <a:defRPr/>
            </a:pPr>
            <a:r>
              <a:rPr lang="en-US" altLang="en-US" dirty="0"/>
              <a:t>Take note of your Common App ID Number</a:t>
            </a:r>
          </a:p>
          <a:p>
            <a:pPr marL="0" indent="0">
              <a:buNone/>
              <a:defRPr/>
            </a:pPr>
            <a:endParaRPr lang="en-US" altLang="en-US" dirty="0"/>
          </a:p>
        </p:txBody>
      </p:sp>
      <p:pic>
        <p:nvPicPr>
          <p:cNvPr id="6" name="Picture 5">
            <a:extLst>
              <a:ext uri="{FF2B5EF4-FFF2-40B4-BE49-F238E27FC236}">
                <a16:creationId xmlns:a16="http://schemas.microsoft.com/office/drawing/2014/main" id="{ACF7F64D-5EF7-491F-BB3C-01B3B1BDC5B4}"/>
              </a:ext>
            </a:extLst>
          </p:cNvPr>
          <p:cNvPicPr>
            <a:picLocks noChangeAspect="1"/>
          </p:cNvPicPr>
          <p:nvPr/>
        </p:nvPicPr>
        <p:blipFill>
          <a:blip r:embed="rId3"/>
          <a:stretch>
            <a:fillRect/>
          </a:stretch>
        </p:blipFill>
        <p:spPr>
          <a:xfrm>
            <a:off x="2819400" y="5029200"/>
            <a:ext cx="6019800" cy="1565844"/>
          </a:xfrm>
          <a:prstGeom prst="rect">
            <a:avLst/>
          </a:prstGeom>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16B52-4259-41A3-ABD1-A9952D691F21}"/>
              </a:ext>
            </a:extLst>
          </p:cNvPr>
          <p:cNvSpPr>
            <a:spLocks noGrp="1"/>
          </p:cNvSpPr>
          <p:nvPr>
            <p:ph type="title"/>
          </p:nvPr>
        </p:nvSpPr>
        <p:spPr>
          <a:xfrm>
            <a:off x="2286000" y="6350"/>
            <a:ext cx="6781800" cy="712788"/>
          </a:xfrm>
        </p:spPr>
        <p:txBody>
          <a:bodyPr/>
          <a:lstStyle/>
          <a:p>
            <a:pPr>
              <a:defRPr/>
            </a:pPr>
            <a:r>
              <a:rPr lang="en-US" dirty="0"/>
              <a:t>FERPA</a:t>
            </a:r>
          </a:p>
        </p:txBody>
      </p:sp>
      <p:sp>
        <p:nvSpPr>
          <p:cNvPr id="17" name="Content Placeholder 2">
            <a:extLst>
              <a:ext uri="{FF2B5EF4-FFF2-40B4-BE49-F238E27FC236}">
                <a16:creationId xmlns:a16="http://schemas.microsoft.com/office/drawing/2014/main" id="{35B05831-2409-4192-B67E-F86712EB136A}"/>
              </a:ext>
            </a:extLst>
          </p:cNvPr>
          <p:cNvSpPr>
            <a:spLocks noGrp="1"/>
          </p:cNvSpPr>
          <p:nvPr>
            <p:ph idx="1"/>
          </p:nvPr>
        </p:nvSpPr>
        <p:spPr>
          <a:xfrm>
            <a:off x="2132734" y="636584"/>
            <a:ext cx="6934200" cy="990600"/>
          </a:xfrm>
        </p:spPr>
        <p:txBody>
          <a:bodyPr/>
          <a:lstStyle/>
          <a:p>
            <a:pPr>
              <a:defRPr/>
            </a:pPr>
            <a:r>
              <a:rPr lang="en-US" sz="2000" dirty="0"/>
              <a:t>Click on                           button to c</a:t>
            </a:r>
            <a:r>
              <a:rPr lang="en-US" altLang="en-US" sz="2000" dirty="0"/>
              <a:t>onfirm your consent for CHS to release your educational information to colleges (FERPA)</a:t>
            </a:r>
          </a:p>
        </p:txBody>
      </p:sp>
      <p:sp>
        <p:nvSpPr>
          <p:cNvPr id="20" name="Content Placeholder 2">
            <a:extLst>
              <a:ext uri="{FF2B5EF4-FFF2-40B4-BE49-F238E27FC236}">
                <a16:creationId xmlns:a16="http://schemas.microsoft.com/office/drawing/2014/main" id="{16F88B61-A553-4C00-B630-C9987CB5829E}"/>
              </a:ext>
            </a:extLst>
          </p:cNvPr>
          <p:cNvSpPr txBox="1">
            <a:spLocks/>
          </p:cNvSpPr>
          <p:nvPr/>
        </p:nvSpPr>
        <p:spPr bwMode="auto">
          <a:xfrm>
            <a:off x="2132734" y="3549219"/>
            <a:ext cx="6934200" cy="512763"/>
          </a:xfrm>
          <a:prstGeom prst="rect">
            <a:avLst/>
          </a:prstGeom>
          <a:noFill/>
          <a:ln w="9525">
            <a:noFill/>
            <a:miter lim="800000"/>
            <a:headEnd/>
            <a:tailEnd/>
          </a:ln>
          <a:effectLst/>
        </p:spPr>
        <p:txBody>
          <a:bodyPr/>
          <a:lstStyle>
            <a:lvl1pPr marL="342900" indent="-342900">
              <a:spcBef>
                <a:spcPct val="20000"/>
              </a:spcBef>
              <a:buClr>
                <a:schemeClr val="hlink"/>
              </a:buClr>
              <a:buSzPct val="70000"/>
              <a:buFont typeface="Wingdings" pitchFamily="2" charset="2"/>
              <a:buChar char="n"/>
              <a:defRPr sz="3200">
                <a:solidFill>
                  <a:schemeClr val="tx1"/>
                </a:solidFill>
                <a:latin typeface="Arial" charset="0"/>
              </a:defRPr>
            </a:lvl1pPr>
            <a:lvl2pPr marL="742950" indent="-285750">
              <a:spcBef>
                <a:spcPct val="20000"/>
              </a:spcBef>
              <a:buClr>
                <a:schemeClr val="folHlink"/>
              </a:buClr>
              <a:buSzPct val="70000"/>
              <a:buFont typeface="Wingdings" pitchFamily="2" charset="2"/>
              <a:buChar char="l"/>
              <a:defRPr sz="2800">
                <a:solidFill>
                  <a:schemeClr val="tx1"/>
                </a:solidFill>
                <a:latin typeface="Arial" charset="0"/>
              </a:defRPr>
            </a:lvl2pPr>
            <a:lvl3pPr marL="1143000" indent="-228600">
              <a:spcBef>
                <a:spcPct val="20000"/>
              </a:spcBef>
              <a:buClr>
                <a:schemeClr val="hlink"/>
              </a:buClr>
              <a:buSzPct val="70000"/>
              <a:buFont typeface="Wingdings" pitchFamily="2" charset="2"/>
              <a:buChar char="n"/>
              <a:defRPr sz="2400">
                <a:solidFill>
                  <a:schemeClr val="tx1"/>
                </a:solidFill>
                <a:latin typeface="Arial" charset="0"/>
              </a:defRPr>
            </a:lvl3pPr>
            <a:lvl4pPr marL="1600200" indent="-228600">
              <a:spcBef>
                <a:spcPct val="20000"/>
              </a:spcBef>
              <a:buClr>
                <a:schemeClr val="folHlink"/>
              </a:buClr>
              <a:buSzPct val="70000"/>
              <a:buFont typeface="Wingdings" pitchFamily="2" charset="2"/>
              <a:buChar char="l"/>
              <a:defRPr sz="2000">
                <a:solidFill>
                  <a:schemeClr val="tx1"/>
                </a:solidFill>
                <a:latin typeface="Arial" charset="0"/>
              </a:defRPr>
            </a:lvl4pPr>
            <a:lvl5pPr marL="2057400" indent="-228600">
              <a:spcBef>
                <a:spcPct val="20000"/>
              </a:spcBef>
              <a:buClr>
                <a:schemeClr val="hlink"/>
              </a:buClr>
              <a:buSzPct val="7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defRPr>
            </a:lvl9pPr>
          </a:lstStyle>
          <a:p>
            <a:pPr>
              <a:defRPr/>
            </a:pPr>
            <a:r>
              <a:rPr lang="en-US" altLang="en-US" sz="2000" dirty="0">
                <a:effectLst>
                  <a:outerShdw blurRad="38100" dist="38100" dir="2700000" algn="tl">
                    <a:srgbClr val="C0C0C0"/>
                  </a:outerShdw>
                </a:effectLst>
              </a:rPr>
              <a:t>Read through the form and check the appropriate boxes</a:t>
            </a:r>
          </a:p>
        </p:txBody>
      </p:sp>
      <p:sp>
        <p:nvSpPr>
          <p:cNvPr id="18" name="Down Arrow 9">
            <a:extLst>
              <a:ext uri="{FF2B5EF4-FFF2-40B4-BE49-F238E27FC236}">
                <a16:creationId xmlns:a16="http://schemas.microsoft.com/office/drawing/2014/main" id="{DD0D1543-37D0-4BA9-954E-CEFA2B3C782C}"/>
              </a:ext>
            </a:extLst>
          </p:cNvPr>
          <p:cNvSpPr>
            <a:spLocks noChangeArrowheads="1"/>
          </p:cNvSpPr>
          <p:nvPr/>
        </p:nvSpPr>
        <p:spPr bwMode="auto">
          <a:xfrm rot="10800000">
            <a:off x="5280025" y="5227637"/>
            <a:ext cx="381000" cy="533400"/>
          </a:xfrm>
          <a:prstGeom prst="downArrow">
            <a:avLst>
              <a:gd name="adj1" fmla="val 50000"/>
              <a:gd name="adj2" fmla="val 49998"/>
            </a:avLst>
          </a:prstGeom>
          <a:solidFill>
            <a:schemeClr val="accent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pic>
        <p:nvPicPr>
          <p:cNvPr id="5" name="Picture 4">
            <a:extLst>
              <a:ext uri="{FF2B5EF4-FFF2-40B4-BE49-F238E27FC236}">
                <a16:creationId xmlns:a16="http://schemas.microsoft.com/office/drawing/2014/main" id="{C8E55695-B37B-4737-9C87-EF8877E364EC}"/>
              </a:ext>
            </a:extLst>
          </p:cNvPr>
          <p:cNvPicPr>
            <a:picLocks noChangeAspect="1"/>
          </p:cNvPicPr>
          <p:nvPr/>
        </p:nvPicPr>
        <p:blipFill>
          <a:blip r:embed="rId3"/>
          <a:stretch>
            <a:fillRect/>
          </a:stretch>
        </p:blipFill>
        <p:spPr>
          <a:xfrm>
            <a:off x="2416045" y="1608320"/>
            <a:ext cx="5280155" cy="1892550"/>
          </a:xfrm>
          <a:prstGeom prst="rect">
            <a:avLst/>
          </a:prstGeom>
        </p:spPr>
      </p:pic>
      <p:pic>
        <p:nvPicPr>
          <p:cNvPr id="6" name="Picture 5">
            <a:extLst>
              <a:ext uri="{FF2B5EF4-FFF2-40B4-BE49-F238E27FC236}">
                <a16:creationId xmlns:a16="http://schemas.microsoft.com/office/drawing/2014/main" id="{C26AF63D-9421-4D87-8AD6-DB1BD56AC51F}"/>
              </a:ext>
            </a:extLst>
          </p:cNvPr>
          <p:cNvPicPr>
            <a:picLocks noChangeAspect="1"/>
          </p:cNvPicPr>
          <p:nvPr/>
        </p:nvPicPr>
        <p:blipFill>
          <a:blip r:embed="rId4"/>
          <a:stretch>
            <a:fillRect/>
          </a:stretch>
        </p:blipFill>
        <p:spPr>
          <a:xfrm>
            <a:off x="3505200" y="666836"/>
            <a:ext cx="1843993" cy="355731"/>
          </a:xfrm>
          <a:prstGeom prst="rect">
            <a:avLst/>
          </a:prstGeom>
        </p:spPr>
      </p:pic>
      <p:sp>
        <p:nvSpPr>
          <p:cNvPr id="13326" name="Down Arrow 18">
            <a:extLst>
              <a:ext uri="{FF2B5EF4-FFF2-40B4-BE49-F238E27FC236}">
                <a16:creationId xmlns:a16="http://schemas.microsoft.com/office/drawing/2014/main" id="{B01B2CE0-AB42-4D2E-9B14-5B4A9799BF06}"/>
              </a:ext>
            </a:extLst>
          </p:cNvPr>
          <p:cNvSpPr>
            <a:spLocks noChangeArrowheads="1"/>
          </p:cNvSpPr>
          <p:nvPr/>
        </p:nvSpPr>
        <p:spPr bwMode="auto">
          <a:xfrm rot="-2394344">
            <a:off x="3473403" y="2515602"/>
            <a:ext cx="304800" cy="846137"/>
          </a:xfrm>
          <a:prstGeom prst="downArrow">
            <a:avLst>
              <a:gd name="adj1" fmla="val 50000"/>
              <a:gd name="adj2" fmla="val 50059"/>
            </a:avLst>
          </a:prstGeom>
          <a:solidFill>
            <a:srgbClr val="00B050"/>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pic>
        <p:nvPicPr>
          <p:cNvPr id="7" name="Picture 6">
            <a:extLst>
              <a:ext uri="{FF2B5EF4-FFF2-40B4-BE49-F238E27FC236}">
                <a16:creationId xmlns:a16="http://schemas.microsoft.com/office/drawing/2014/main" id="{0C70BF75-AD69-4C1E-B3F6-627B56A52320}"/>
              </a:ext>
            </a:extLst>
          </p:cNvPr>
          <p:cNvPicPr>
            <a:picLocks noChangeAspect="1"/>
          </p:cNvPicPr>
          <p:nvPr/>
        </p:nvPicPr>
        <p:blipFill>
          <a:blip r:embed="rId5"/>
          <a:stretch>
            <a:fillRect/>
          </a:stretch>
        </p:blipFill>
        <p:spPr>
          <a:xfrm>
            <a:off x="208956" y="3956730"/>
            <a:ext cx="2387470" cy="2848592"/>
          </a:xfrm>
          <a:prstGeom prst="rect">
            <a:avLst/>
          </a:prstGeom>
        </p:spPr>
      </p:pic>
      <p:sp>
        <p:nvSpPr>
          <p:cNvPr id="13316" name="Down Arrow 6">
            <a:extLst>
              <a:ext uri="{FF2B5EF4-FFF2-40B4-BE49-F238E27FC236}">
                <a16:creationId xmlns:a16="http://schemas.microsoft.com/office/drawing/2014/main" id="{3B56ABFC-8AF2-44E1-BED8-8AB9460E89DC}"/>
              </a:ext>
            </a:extLst>
          </p:cNvPr>
          <p:cNvSpPr>
            <a:spLocks noChangeArrowheads="1"/>
          </p:cNvSpPr>
          <p:nvPr/>
        </p:nvSpPr>
        <p:spPr bwMode="auto">
          <a:xfrm rot="10800000">
            <a:off x="304800" y="6317447"/>
            <a:ext cx="228600" cy="338159"/>
          </a:xfrm>
          <a:prstGeom prst="downArrow">
            <a:avLst>
              <a:gd name="adj1" fmla="val 50000"/>
              <a:gd name="adj2" fmla="val 49998"/>
            </a:avLst>
          </a:prstGeom>
          <a:solidFill>
            <a:srgbClr val="00B050"/>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pic>
        <p:nvPicPr>
          <p:cNvPr id="8" name="Picture 7">
            <a:extLst>
              <a:ext uri="{FF2B5EF4-FFF2-40B4-BE49-F238E27FC236}">
                <a16:creationId xmlns:a16="http://schemas.microsoft.com/office/drawing/2014/main" id="{805D8BEE-A8AD-4640-A50F-3DE2F2426BDD}"/>
              </a:ext>
            </a:extLst>
          </p:cNvPr>
          <p:cNvPicPr>
            <a:picLocks noChangeAspect="1"/>
          </p:cNvPicPr>
          <p:nvPr/>
        </p:nvPicPr>
        <p:blipFill>
          <a:blip r:embed="rId6"/>
          <a:stretch>
            <a:fillRect/>
          </a:stretch>
        </p:blipFill>
        <p:spPr>
          <a:xfrm>
            <a:off x="2742217" y="3956730"/>
            <a:ext cx="3629179" cy="2340372"/>
          </a:xfrm>
          <a:prstGeom prst="rect">
            <a:avLst/>
          </a:prstGeom>
        </p:spPr>
      </p:pic>
      <p:sp>
        <p:nvSpPr>
          <p:cNvPr id="21" name="Down Arrow 6">
            <a:extLst>
              <a:ext uri="{FF2B5EF4-FFF2-40B4-BE49-F238E27FC236}">
                <a16:creationId xmlns:a16="http://schemas.microsoft.com/office/drawing/2014/main" id="{89A53A5C-DE36-4A36-8D6A-005C35981316}"/>
              </a:ext>
            </a:extLst>
          </p:cNvPr>
          <p:cNvSpPr>
            <a:spLocks noChangeArrowheads="1"/>
          </p:cNvSpPr>
          <p:nvPr/>
        </p:nvSpPr>
        <p:spPr bwMode="auto">
          <a:xfrm rot="16200000">
            <a:off x="2699803" y="4737485"/>
            <a:ext cx="228600" cy="338159"/>
          </a:xfrm>
          <a:prstGeom prst="downArrow">
            <a:avLst>
              <a:gd name="adj1" fmla="val 50000"/>
              <a:gd name="adj2" fmla="val 49998"/>
            </a:avLst>
          </a:prstGeom>
          <a:solidFill>
            <a:srgbClr val="00B050"/>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pic>
        <p:nvPicPr>
          <p:cNvPr id="9" name="Picture 8">
            <a:extLst>
              <a:ext uri="{FF2B5EF4-FFF2-40B4-BE49-F238E27FC236}">
                <a16:creationId xmlns:a16="http://schemas.microsoft.com/office/drawing/2014/main" id="{A8BEA7FE-83BC-419F-850C-C934A07FDF32}"/>
              </a:ext>
            </a:extLst>
          </p:cNvPr>
          <p:cNvPicPr>
            <a:picLocks noChangeAspect="1"/>
          </p:cNvPicPr>
          <p:nvPr/>
        </p:nvPicPr>
        <p:blipFill>
          <a:blip r:embed="rId7"/>
          <a:stretch>
            <a:fillRect/>
          </a:stretch>
        </p:blipFill>
        <p:spPr>
          <a:xfrm>
            <a:off x="6436128" y="3956730"/>
            <a:ext cx="2630806" cy="2750825"/>
          </a:xfrm>
          <a:prstGeom prst="rect">
            <a:avLst/>
          </a:prstGeom>
        </p:spPr>
      </p:pic>
      <p:sp>
        <p:nvSpPr>
          <p:cNvPr id="23" name="Down Arrow 6">
            <a:extLst>
              <a:ext uri="{FF2B5EF4-FFF2-40B4-BE49-F238E27FC236}">
                <a16:creationId xmlns:a16="http://schemas.microsoft.com/office/drawing/2014/main" id="{D111628C-62D2-4722-A133-34489FEA709C}"/>
              </a:ext>
            </a:extLst>
          </p:cNvPr>
          <p:cNvSpPr>
            <a:spLocks noChangeArrowheads="1"/>
          </p:cNvSpPr>
          <p:nvPr/>
        </p:nvSpPr>
        <p:spPr bwMode="auto">
          <a:xfrm rot="16200000">
            <a:off x="6361445" y="5517457"/>
            <a:ext cx="228600" cy="338159"/>
          </a:xfrm>
          <a:prstGeom prst="downArrow">
            <a:avLst>
              <a:gd name="adj1" fmla="val 50000"/>
              <a:gd name="adj2" fmla="val 49998"/>
            </a:avLst>
          </a:prstGeom>
          <a:solidFill>
            <a:srgbClr val="00B050"/>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4" name="Down Arrow 6">
            <a:extLst>
              <a:ext uri="{FF2B5EF4-FFF2-40B4-BE49-F238E27FC236}">
                <a16:creationId xmlns:a16="http://schemas.microsoft.com/office/drawing/2014/main" id="{398F7112-1079-4543-B963-F957072C3210}"/>
              </a:ext>
            </a:extLst>
          </p:cNvPr>
          <p:cNvSpPr>
            <a:spLocks noChangeArrowheads="1"/>
          </p:cNvSpPr>
          <p:nvPr/>
        </p:nvSpPr>
        <p:spPr bwMode="auto">
          <a:xfrm rot="16200000">
            <a:off x="6345416" y="6153568"/>
            <a:ext cx="228600" cy="338159"/>
          </a:xfrm>
          <a:prstGeom prst="downArrow">
            <a:avLst>
              <a:gd name="adj1" fmla="val 50000"/>
              <a:gd name="adj2" fmla="val 49998"/>
            </a:avLst>
          </a:prstGeom>
          <a:solidFill>
            <a:srgbClr val="00B050"/>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Tree>
  </p:cSld>
  <p:clrMapOvr>
    <a:masterClrMapping/>
  </p:clrMapOvr>
  <p:transition spd="slow"/>
</p:sld>
</file>

<file path=ppt/theme/theme1.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Proposal</Template>
  <TotalTime>16720</TotalTime>
  <Words>928</Words>
  <Application>Microsoft Office PowerPoint</Application>
  <PresentationFormat>On-screen Show (4:3)</PresentationFormat>
  <Paragraphs>109</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Times New Roman</vt:lpstr>
      <vt:lpstr>Wingdings</vt:lpstr>
      <vt:lpstr>Proposal</vt:lpstr>
      <vt:lpstr>CHS College  Process</vt:lpstr>
      <vt:lpstr>School Counselor  Caseload Breakdown</vt:lpstr>
      <vt:lpstr>How Your Transcript Can Help</vt:lpstr>
      <vt:lpstr>Anne Arundel Community College</vt:lpstr>
      <vt:lpstr>FAFSA</vt:lpstr>
      <vt:lpstr>MHEC</vt:lpstr>
      <vt:lpstr>The Common Application</vt:lpstr>
      <vt:lpstr>Step One</vt:lpstr>
      <vt:lpstr>FERPA</vt:lpstr>
      <vt:lpstr>Naviance</vt:lpstr>
      <vt:lpstr>Early Action vs. Early Decision</vt:lpstr>
      <vt:lpstr>PowerPoint Presentation</vt:lpstr>
      <vt:lpstr>Teacher Letters of Recommendation</vt:lpstr>
      <vt:lpstr>PowerPoint Presentation</vt:lpstr>
      <vt:lpstr>What Else Can Naviance Do for Me?</vt:lpstr>
      <vt:lpstr>Important Reminders</vt:lpstr>
      <vt:lpstr>Use Naviance for the following….</vt:lpstr>
      <vt:lpstr>Sending SAT Scores</vt:lpstr>
      <vt:lpstr>Video Resources</vt:lpstr>
      <vt:lpstr>Senior Contract</vt:lpstr>
      <vt:lpstr>Waiver of Rights</vt:lpstr>
    </vt:vector>
  </TitlesOfParts>
  <Company>HCPSS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Reservoir High School Transcript Request Process</dc:title>
  <dc:creator>jrsnyder</dc:creator>
  <cp:lastModifiedBy>Gibbons, Kristin M</cp:lastModifiedBy>
  <cp:revision>159</cp:revision>
  <cp:lastPrinted>2018-08-29T15:22:47Z</cp:lastPrinted>
  <dcterms:created xsi:type="dcterms:W3CDTF">2011-03-10T16:45:10Z</dcterms:created>
  <dcterms:modified xsi:type="dcterms:W3CDTF">2023-08-21T19:07:03Z</dcterms:modified>
</cp:coreProperties>
</file>