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geEgVth1Z0godT35oJUZCaRgOH3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2" name="Google Shape;192;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 name="Google Shape;14;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7"/>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8"/>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
        <p:cNvGrpSpPr/>
        <p:nvPr/>
      </p:nvGrpSpPr>
      <p:grpSpPr>
        <a:xfrm>
          <a:off x="0" y="0"/>
          <a:ext cx="0" cy="0"/>
          <a:chOff x="0" y="0"/>
          <a:chExt cx="0" cy="0"/>
        </a:xfrm>
      </p:grpSpPr>
      <p:sp>
        <p:nvSpPr>
          <p:cNvPr id="29" name="Google Shape;29;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2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2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5" name="Google Shape;35;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2" name="Google Shape;42;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8" name="Google Shape;48;p2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9" name="Google Shape;49;p2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0" name="Google Shape;50;p2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1" name="Google Shape;5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6"/>
          <p:cNvSpPr>
            <a:spLocks noGrp="1"/>
          </p:cNvSpPr>
          <p:nvPr>
            <p:ph type="pic" idx="2"/>
          </p:nvPr>
        </p:nvSpPr>
        <p:spPr>
          <a:xfrm>
            <a:off x="1792288" y="612775"/>
            <a:ext cx="5486400" cy="4114800"/>
          </a:xfrm>
          <a:prstGeom prst="rect">
            <a:avLst/>
          </a:prstGeom>
          <a:noFill/>
          <a:ln>
            <a:noFill/>
          </a:ln>
        </p:spPr>
      </p:sp>
      <p:sp>
        <p:nvSpPr>
          <p:cNvPr id="64" name="Google Shape;64;p2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chesapeakeathletics.org/" TargetMode="External"/><Relationship Id="rId7"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descr="C:\Documents and Settings\CSHIFLETT\Local Settings\Temporary Internet Files\Content.IE5\GZTL3WVS\MC900336250[1].wmf"/>
          <p:cNvPicPr preferRelativeResize="0"/>
          <p:nvPr/>
        </p:nvPicPr>
        <p:blipFill rotWithShape="1">
          <a:blip r:embed="rId3">
            <a:alphaModFix/>
          </a:blip>
          <a:srcRect/>
          <a:stretch/>
        </p:blipFill>
        <p:spPr>
          <a:xfrm>
            <a:off x="6781800" y="4267200"/>
            <a:ext cx="1992209" cy="2286000"/>
          </a:xfrm>
          <a:prstGeom prst="rect">
            <a:avLst/>
          </a:prstGeom>
          <a:noFill/>
          <a:ln>
            <a:noFill/>
          </a:ln>
        </p:spPr>
      </p:pic>
      <p:sp>
        <p:nvSpPr>
          <p:cNvPr id="85" name="Google Shape;85;p1"/>
          <p:cNvSpPr txBox="1">
            <a:spLocks noGrp="1"/>
          </p:cNvSpPr>
          <p:nvPr>
            <p:ph type="ctrTitle"/>
          </p:nvPr>
        </p:nvSpPr>
        <p:spPr>
          <a:xfrm>
            <a:off x="685800" y="1014069"/>
            <a:ext cx="7772400" cy="3100731"/>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1"/>
              </a:buClr>
              <a:buSzPts val="4000"/>
              <a:buFont typeface="Comic Sans MS"/>
              <a:buNone/>
            </a:pPr>
            <a:r>
              <a:rPr lang="en-US" sz="4000">
                <a:solidFill>
                  <a:schemeClr val="accent1"/>
                </a:solidFill>
                <a:latin typeface="Comic Sans MS"/>
                <a:ea typeface="Comic Sans MS"/>
                <a:cs typeface="Comic Sans MS"/>
                <a:sym typeface="Comic Sans MS"/>
              </a:rPr>
              <a:t>WELCOME TO CHESAPEAKE </a:t>
            </a:r>
            <a:br>
              <a:rPr lang="en-US">
                <a:solidFill>
                  <a:schemeClr val="accent1"/>
                </a:solidFill>
                <a:latin typeface="Comic Sans MS"/>
                <a:ea typeface="Comic Sans MS"/>
                <a:cs typeface="Comic Sans MS"/>
                <a:sym typeface="Comic Sans MS"/>
              </a:rPr>
            </a:br>
            <a:r>
              <a:rPr lang="en-US" sz="4000">
                <a:solidFill>
                  <a:schemeClr val="accent1"/>
                </a:solidFill>
                <a:latin typeface="Comic Sans MS"/>
                <a:ea typeface="Comic Sans MS"/>
                <a:cs typeface="Comic Sans MS"/>
                <a:sym typeface="Comic Sans MS"/>
              </a:rPr>
              <a:t>HIGH SCHOOL</a:t>
            </a:r>
            <a:br>
              <a:rPr lang="en-US">
                <a:solidFill>
                  <a:schemeClr val="accent1"/>
                </a:solidFill>
                <a:latin typeface="Comic Sans MS"/>
                <a:ea typeface="Comic Sans MS"/>
                <a:cs typeface="Comic Sans MS"/>
                <a:sym typeface="Comic Sans MS"/>
              </a:rPr>
            </a:br>
            <a:br>
              <a:rPr lang="en-US">
                <a:solidFill>
                  <a:schemeClr val="accent1"/>
                </a:solidFill>
                <a:latin typeface="Comic Sans MS"/>
                <a:ea typeface="Comic Sans MS"/>
                <a:cs typeface="Comic Sans MS"/>
                <a:sym typeface="Comic Sans MS"/>
              </a:rPr>
            </a:br>
            <a:r>
              <a:rPr lang="en-US" sz="4000">
                <a:solidFill>
                  <a:schemeClr val="accent1"/>
                </a:solidFill>
                <a:latin typeface="Comic Sans MS"/>
                <a:ea typeface="Comic Sans MS"/>
                <a:cs typeface="Comic Sans MS"/>
                <a:sym typeface="Comic Sans MS"/>
              </a:rPr>
              <a:t>HOME OF THE COUGARS</a:t>
            </a:r>
            <a:endParaRPr/>
          </a:p>
        </p:txBody>
      </p:sp>
      <p:sp>
        <p:nvSpPr>
          <p:cNvPr id="86" name="Google Shape;86;p1"/>
          <p:cNvSpPr txBox="1">
            <a:spLocks noGrp="1"/>
          </p:cNvSpPr>
          <p:nvPr>
            <p:ph type="subTitle" idx="1"/>
          </p:nvPr>
        </p:nvSpPr>
        <p:spPr>
          <a:xfrm>
            <a:off x="1905000" y="4257675"/>
            <a:ext cx="5557095" cy="15240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accent6"/>
              </a:buClr>
              <a:buSzPts val="6600"/>
              <a:buNone/>
            </a:pPr>
            <a:r>
              <a:rPr lang="en-US" sz="6600" dirty="0">
                <a:solidFill>
                  <a:schemeClr val="accent6"/>
                </a:solidFill>
                <a:latin typeface="Comic Sans MS"/>
                <a:ea typeface="Comic Sans MS"/>
                <a:cs typeface="Comic Sans MS"/>
                <a:sym typeface="Comic Sans MS"/>
              </a:rPr>
              <a:t>Class of </a:t>
            </a:r>
            <a:endParaRPr dirty="0"/>
          </a:p>
          <a:p>
            <a:pPr marL="0" lvl="0" indent="0" algn="ctr" rtl="0">
              <a:spcBef>
                <a:spcPts val="1320"/>
              </a:spcBef>
              <a:spcAft>
                <a:spcPts val="0"/>
              </a:spcAft>
              <a:buClr>
                <a:schemeClr val="accent6"/>
              </a:buClr>
              <a:buSzPts val="6600"/>
              <a:buNone/>
            </a:pPr>
            <a:r>
              <a:rPr lang="en-US" sz="6600" dirty="0">
                <a:solidFill>
                  <a:schemeClr val="accent6"/>
                </a:solidFill>
                <a:latin typeface="Comic Sans MS"/>
                <a:ea typeface="Comic Sans MS"/>
                <a:cs typeface="Comic Sans MS"/>
                <a:sym typeface="Comic Sans MS"/>
              </a:rPr>
              <a:t>2030</a:t>
            </a:r>
            <a:endParaRPr dirty="0"/>
          </a:p>
        </p:txBody>
      </p:sp>
      <p:pic>
        <p:nvPicPr>
          <p:cNvPr id="87" name="Google Shape;87;p1" descr="C:\Documents and Settings\CSHIFLETT\Local Settings\Temporary Internet Files\Content.IE5\GZTL3WVS\MC900336250[1].wmf"/>
          <p:cNvPicPr preferRelativeResize="0"/>
          <p:nvPr/>
        </p:nvPicPr>
        <p:blipFill rotWithShape="1">
          <a:blip r:embed="rId3">
            <a:alphaModFix/>
          </a:blip>
          <a:srcRect/>
          <a:stretch/>
        </p:blipFill>
        <p:spPr>
          <a:xfrm>
            <a:off x="228600" y="4267200"/>
            <a:ext cx="1992209" cy="2286000"/>
          </a:xfrm>
          <a:prstGeom prst="rect">
            <a:avLst/>
          </a:prstGeom>
          <a:noFill/>
          <a:ln>
            <a:noFill/>
          </a:ln>
        </p:spPr>
      </p:pic>
      <p:pic>
        <p:nvPicPr>
          <p:cNvPr id="88" name="Google Shape;88;p1" descr="C:\Documents and Settings\CSHIFLETT\Local Settings\Temporary Internet Files\Content.IE5\OQ350E7F\MC900001225[1].wmf"/>
          <p:cNvPicPr preferRelativeResize="0"/>
          <p:nvPr/>
        </p:nvPicPr>
        <p:blipFill rotWithShape="1">
          <a:blip r:embed="rId4">
            <a:alphaModFix/>
          </a:blip>
          <a:srcRect/>
          <a:stretch/>
        </p:blipFill>
        <p:spPr>
          <a:xfrm>
            <a:off x="457200" y="228600"/>
            <a:ext cx="3855110" cy="785470"/>
          </a:xfrm>
          <a:prstGeom prst="rect">
            <a:avLst/>
          </a:prstGeom>
          <a:noFill/>
          <a:ln>
            <a:noFill/>
          </a:ln>
        </p:spPr>
      </p:pic>
      <p:pic>
        <p:nvPicPr>
          <p:cNvPr id="89" name="Google Shape;89;p1" descr="C:\Documents and Settings\CSHIFLETT\Local Settings\Temporary Internet Files\Content.IE5\OQ350E7F\MC900001225[1].wmf"/>
          <p:cNvPicPr preferRelativeResize="0"/>
          <p:nvPr/>
        </p:nvPicPr>
        <p:blipFill rotWithShape="1">
          <a:blip r:embed="rId4">
            <a:alphaModFix/>
          </a:blip>
          <a:srcRect/>
          <a:stretch/>
        </p:blipFill>
        <p:spPr>
          <a:xfrm>
            <a:off x="4800600" y="228600"/>
            <a:ext cx="3855110" cy="78547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title"/>
          </p:nvPr>
        </p:nvSpPr>
        <p:spPr>
          <a:xfrm>
            <a:off x="228600" y="91440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94429"/>
              </a:buClr>
              <a:buSzPts val="4800"/>
              <a:buFont typeface="Calibri"/>
              <a:buNone/>
            </a:pPr>
            <a:r>
              <a:rPr lang="en-US" sz="4800" b="1">
                <a:solidFill>
                  <a:srgbClr val="494429"/>
                </a:solidFill>
              </a:rPr>
              <a:t>Graduation Requirements</a:t>
            </a:r>
            <a:endParaRPr sz="4800">
              <a:solidFill>
                <a:srgbClr val="494429"/>
              </a:solidFill>
            </a:endParaRPr>
          </a:p>
        </p:txBody>
      </p:sp>
      <p:sp>
        <p:nvSpPr>
          <p:cNvPr id="152" name="Google Shape;152;p10"/>
          <p:cNvSpPr txBox="1">
            <a:spLocks noGrp="1"/>
          </p:cNvSpPr>
          <p:nvPr>
            <p:ph type="body" idx="1"/>
          </p:nvPr>
        </p:nvSpPr>
        <p:spPr>
          <a:xfrm>
            <a:off x="0" y="1905000"/>
            <a:ext cx="9144000" cy="4952999"/>
          </a:xfrm>
          <a:prstGeom prst="rect">
            <a:avLst/>
          </a:prstGeom>
          <a:noFill/>
          <a:ln>
            <a:noFill/>
          </a:ln>
        </p:spPr>
        <p:txBody>
          <a:bodyPr spcFirstLastPara="1" wrap="square" lIns="91425" tIns="45700" rIns="91425" bIns="45700" anchor="t" anchorCtr="0">
            <a:normAutofit/>
          </a:bodyPr>
          <a:lstStyle/>
          <a:p>
            <a:pPr marL="342900" lvl="0" indent="-139700" algn="ctr" rtl="0">
              <a:spcBef>
                <a:spcPts val="0"/>
              </a:spcBef>
              <a:spcAft>
                <a:spcPts val="0"/>
              </a:spcAft>
              <a:buClr>
                <a:schemeClr val="dk1"/>
              </a:buClr>
              <a:buSzPts val="3200"/>
              <a:buNone/>
            </a:pPr>
            <a:endParaRPr sz="3200" dirty="0"/>
          </a:p>
          <a:p>
            <a:pPr marL="342900" lvl="0" indent="-342900" algn="ctr" rtl="0">
              <a:spcBef>
                <a:spcPts val="640"/>
              </a:spcBef>
              <a:spcAft>
                <a:spcPts val="0"/>
              </a:spcAft>
              <a:buClr>
                <a:schemeClr val="dk1"/>
              </a:buClr>
              <a:buSzPts val="3200"/>
              <a:buChar char="•"/>
            </a:pPr>
            <a:r>
              <a:rPr lang="en-US" sz="3200" dirty="0"/>
              <a:t>All students need </a:t>
            </a:r>
            <a:r>
              <a:rPr lang="en-US" sz="3200" b="1" u="sng" dirty="0">
                <a:solidFill>
                  <a:srgbClr val="FF3300"/>
                </a:solidFill>
              </a:rPr>
              <a:t>23</a:t>
            </a:r>
            <a:r>
              <a:rPr lang="en-US" sz="3200" dirty="0"/>
              <a:t> credits in various areas to graduate</a:t>
            </a:r>
            <a:endParaRPr dirty="0"/>
          </a:p>
          <a:p>
            <a:pPr marL="342900" lvl="0" indent="-342900" algn="ctr" rtl="0">
              <a:spcBef>
                <a:spcPts val="640"/>
              </a:spcBef>
              <a:spcAft>
                <a:spcPts val="0"/>
              </a:spcAft>
              <a:buClr>
                <a:schemeClr val="dk1"/>
              </a:buClr>
              <a:buSzPts val="3200"/>
              <a:buChar char="•"/>
            </a:pPr>
            <a:r>
              <a:rPr lang="en-US" sz="3200" dirty="0"/>
              <a:t>All students need a completer path</a:t>
            </a:r>
            <a:endParaRPr dirty="0"/>
          </a:p>
          <a:p>
            <a:pPr marL="342900" lvl="0" indent="-342900" algn="ctr" rtl="0">
              <a:spcBef>
                <a:spcPts val="640"/>
              </a:spcBef>
              <a:spcAft>
                <a:spcPts val="0"/>
              </a:spcAft>
              <a:buClr>
                <a:schemeClr val="dk1"/>
              </a:buClr>
              <a:buSzPts val="3200"/>
              <a:buChar char="•"/>
            </a:pPr>
            <a:r>
              <a:rPr lang="en-US" sz="3200" dirty="0"/>
              <a:t>All students must take and pass the state exams</a:t>
            </a:r>
            <a:endParaRPr dirty="0"/>
          </a:p>
          <a:p>
            <a:pPr marL="342900" lvl="0" indent="-342900" algn="ctr" rtl="0">
              <a:spcBef>
                <a:spcPts val="640"/>
              </a:spcBef>
              <a:spcAft>
                <a:spcPts val="0"/>
              </a:spcAft>
              <a:buClr>
                <a:schemeClr val="dk1"/>
              </a:buClr>
              <a:buSzPts val="3200"/>
              <a:buChar char="•"/>
            </a:pPr>
            <a:r>
              <a:rPr lang="en-US" dirty="0"/>
              <a:t>All students must complete Service-Learning Hours</a:t>
            </a:r>
            <a:r>
              <a:rPr lang="en-US" sz="3200" dirty="0"/>
              <a:t>				</a:t>
            </a:r>
            <a:endParaRPr dirty="0"/>
          </a:p>
        </p:txBody>
      </p:sp>
      <p:sp>
        <p:nvSpPr>
          <p:cNvPr id="153" name="Google Shape;153;p10"/>
          <p:cNvSpPr txBox="1"/>
          <p:nvPr/>
        </p:nvSpPr>
        <p:spPr>
          <a:xfrm>
            <a:off x="1181100" y="115311"/>
            <a:ext cx="6705600" cy="990600"/>
          </a:xfrm>
          <a:prstGeom prst="rect">
            <a:avLst/>
          </a:prstGeom>
          <a:noFill/>
          <a:ln>
            <a:noFill/>
          </a:ln>
        </p:spPr>
        <p:txBody>
          <a:bodyPr spcFirstLastPara="1" wrap="square" lIns="91425" tIns="45700" rIns="91425" bIns="45700" anchor="ctr" anchorCtr="0">
            <a:normAutofit fontScale="77500" lnSpcReduction="20000"/>
          </a:bodyPr>
          <a:lstStyle/>
          <a:p>
            <a:pPr marL="0" marR="0" lvl="0" indent="0" algn="ctr" rtl="0">
              <a:spcBef>
                <a:spcPts val="0"/>
              </a:spcBef>
              <a:spcAft>
                <a:spcPts val="0"/>
              </a:spcAft>
              <a:buClr>
                <a:schemeClr val="accent1"/>
              </a:buClr>
              <a:buSzPct val="100000"/>
              <a:buFont typeface="Calibri"/>
              <a:buNone/>
            </a:pPr>
            <a:r>
              <a:rPr lang="en-US" sz="4400" b="0" i="0" u="none" strike="noStrike" cap="none">
                <a:solidFill>
                  <a:schemeClr val="accent1"/>
                </a:solidFill>
                <a:latin typeface="Calibri"/>
                <a:ea typeface="Calibri"/>
                <a:cs typeface="Calibri"/>
                <a:sym typeface="Calibri"/>
              </a:rPr>
              <a:t>Why Are Credits Important:  Graduation</a:t>
            </a:r>
            <a:endParaRPr/>
          </a:p>
        </p:txBody>
      </p:sp>
      <p:pic>
        <p:nvPicPr>
          <p:cNvPr id="154" name="Google Shape;154;p10" descr="Success, graduate and friends with diploma, hug and support from education at a university. Graduation, celebration and students with certificate from college for achievement in school with sunshine (Provided by Getty Images)"/>
          <p:cNvPicPr preferRelativeResize="0"/>
          <p:nvPr/>
        </p:nvPicPr>
        <p:blipFill>
          <a:blip r:embed="rId3">
            <a:alphaModFix/>
          </a:blip>
          <a:stretch>
            <a:fillRect/>
          </a:stretch>
        </p:blipFill>
        <p:spPr>
          <a:xfrm>
            <a:off x="3271150" y="5506300"/>
            <a:ext cx="2976850" cy="17907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B0F0"/>
              </a:buClr>
              <a:buSzPct val="100000"/>
              <a:buFont typeface="Comic Sans MS"/>
              <a:buNone/>
            </a:pPr>
            <a:r>
              <a:rPr lang="en-US">
                <a:solidFill>
                  <a:srgbClr val="00B0F0"/>
                </a:solidFill>
                <a:latin typeface="Comic Sans MS"/>
                <a:ea typeface="Comic Sans MS"/>
                <a:cs typeface="Comic Sans MS"/>
                <a:sym typeface="Comic Sans MS"/>
              </a:rPr>
              <a:t>CAT-North Career </a:t>
            </a:r>
            <a:br>
              <a:rPr lang="en-US">
                <a:solidFill>
                  <a:srgbClr val="00B0F0"/>
                </a:solidFill>
                <a:latin typeface="Comic Sans MS"/>
                <a:ea typeface="Comic Sans MS"/>
                <a:cs typeface="Comic Sans MS"/>
                <a:sym typeface="Comic Sans MS"/>
              </a:rPr>
            </a:br>
            <a:r>
              <a:rPr lang="en-US">
                <a:solidFill>
                  <a:srgbClr val="00B0F0"/>
                </a:solidFill>
                <a:latin typeface="Comic Sans MS"/>
                <a:ea typeface="Comic Sans MS"/>
                <a:cs typeface="Comic Sans MS"/>
                <a:sym typeface="Comic Sans MS"/>
              </a:rPr>
              <a:t>Explorations Program</a:t>
            </a:r>
            <a:endParaRPr/>
          </a:p>
        </p:txBody>
      </p:sp>
      <p:sp>
        <p:nvSpPr>
          <p:cNvPr id="160" name="Google Shape;160;p11"/>
          <p:cNvSpPr txBox="1">
            <a:spLocks noGrp="1"/>
          </p:cNvSpPr>
          <p:nvPr>
            <p:ph type="body" idx="1"/>
          </p:nvPr>
        </p:nvSpPr>
        <p:spPr>
          <a:xfrm>
            <a:off x="0" y="1524000"/>
            <a:ext cx="9144000" cy="487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n-US" dirty="0"/>
              <a:t>If you have CAT-North during 1B, you will arrive to CHS and get right on the CAT-North bus parked along the sidewalk.  </a:t>
            </a:r>
            <a:endParaRPr dirty="0"/>
          </a:p>
          <a:p>
            <a:pPr marL="342900" lvl="0" indent="-342900" algn="l" rtl="0">
              <a:spcBef>
                <a:spcPts val="640"/>
              </a:spcBef>
              <a:spcAft>
                <a:spcPts val="0"/>
              </a:spcAft>
              <a:buClr>
                <a:schemeClr val="dk1"/>
              </a:buClr>
              <a:buSzPts val="3200"/>
              <a:buChar char="•"/>
            </a:pPr>
            <a:r>
              <a:rPr lang="en-US" dirty="0"/>
              <a:t>The bus will bring you back to CHS.</a:t>
            </a:r>
            <a:endParaRPr dirty="0"/>
          </a:p>
          <a:p>
            <a:pPr marL="342900" lvl="0" indent="-342900" algn="l" rtl="0">
              <a:spcBef>
                <a:spcPts val="640"/>
              </a:spcBef>
              <a:spcAft>
                <a:spcPts val="0"/>
              </a:spcAft>
              <a:buClr>
                <a:schemeClr val="dk1"/>
              </a:buClr>
              <a:buSzPts val="3200"/>
              <a:buChar char="•"/>
            </a:pPr>
            <a:r>
              <a:rPr lang="en-US" dirty="0"/>
              <a:t>CAT-North has the same rules as Chesapeake.</a:t>
            </a:r>
          </a:p>
          <a:p>
            <a:pPr marL="342900" lvl="0" indent="-342900" algn="l" rtl="0">
              <a:spcBef>
                <a:spcPts val="640"/>
              </a:spcBef>
              <a:spcAft>
                <a:spcPts val="0"/>
              </a:spcAft>
              <a:buClr>
                <a:schemeClr val="dk1"/>
              </a:buClr>
              <a:buSzPts val="3200"/>
              <a:buChar char="•"/>
            </a:pPr>
            <a:r>
              <a:rPr lang="en-US" dirty="0"/>
              <a:t>CAT-North starts on Wednesday, August 26</a:t>
            </a:r>
            <a:r>
              <a:rPr lang="en-US" baseline="30000" dirty="0"/>
              <a:t>th</a:t>
            </a:r>
            <a:r>
              <a:rPr lang="en-US" dirty="0"/>
              <a:t>.</a:t>
            </a:r>
            <a:endParaRPr dirty="0"/>
          </a:p>
          <a:p>
            <a:pPr marL="342900" lvl="0" indent="-139700" algn="l" rtl="0">
              <a:spcBef>
                <a:spcPts val="640"/>
              </a:spcBef>
              <a:spcAft>
                <a:spcPts val="0"/>
              </a:spcAft>
              <a:buClr>
                <a:schemeClr val="dk1"/>
              </a:buClr>
              <a:buSzPts val="3200"/>
              <a:buNone/>
            </a:pPr>
            <a:endParaRPr dirty="0"/>
          </a:p>
        </p:txBody>
      </p:sp>
      <p:pic>
        <p:nvPicPr>
          <p:cNvPr id="161" name="Google Shape;161;p11" descr="School bus isolated on white background. (Provided by Getty Images)"/>
          <p:cNvPicPr preferRelativeResize="0"/>
          <p:nvPr/>
        </p:nvPicPr>
        <p:blipFill>
          <a:blip r:embed="rId3">
            <a:alphaModFix/>
          </a:blip>
          <a:stretch>
            <a:fillRect/>
          </a:stretch>
        </p:blipFill>
        <p:spPr>
          <a:xfrm>
            <a:off x="2607998" y="4800600"/>
            <a:ext cx="3235018" cy="2057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7030A0"/>
              </a:buClr>
              <a:buSzPts val="4400"/>
              <a:buFont typeface="Comic Sans MS"/>
              <a:buNone/>
            </a:pPr>
            <a:r>
              <a:rPr lang="en-US">
                <a:solidFill>
                  <a:srgbClr val="7030A0"/>
                </a:solidFill>
                <a:latin typeface="Comic Sans MS"/>
                <a:ea typeface="Comic Sans MS"/>
                <a:cs typeface="Comic Sans MS"/>
                <a:sym typeface="Comic Sans MS"/>
              </a:rPr>
              <a:t>HELPFUL TIPS</a:t>
            </a:r>
            <a:endParaRPr/>
          </a:p>
        </p:txBody>
      </p:sp>
      <p:sp>
        <p:nvSpPr>
          <p:cNvPr id="167" name="Google Shape;167;p12"/>
          <p:cNvSpPr txBox="1">
            <a:spLocks noGrp="1"/>
          </p:cNvSpPr>
          <p:nvPr>
            <p:ph type="body" idx="1"/>
          </p:nvPr>
        </p:nvSpPr>
        <p:spPr>
          <a:xfrm>
            <a:off x="457200" y="1600200"/>
            <a:ext cx="8229600" cy="5029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n-US"/>
              <a:t>Stay organized</a:t>
            </a:r>
            <a:endParaRPr/>
          </a:p>
          <a:p>
            <a:pPr marL="342900" lvl="0" indent="-342900" algn="l" rtl="0">
              <a:spcBef>
                <a:spcPts val="640"/>
              </a:spcBef>
              <a:spcAft>
                <a:spcPts val="0"/>
              </a:spcAft>
              <a:buClr>
                <a:schemeClr val="dk1"/>
              </a:buClr>
              <a:buSzPts val="3200"/>
              <a:buChar char="•"/>
            </a:pPr>
            <a:r>
              <a:rPr lang="en-US"/>
              <a:t>Do your homework when it is given</a:t>
            </a:r>
            <a:endParaRPr/>
          </a:p>
          <a:p>
            <a:pPr marL="342900" lvl="0" indent="-342900" algn="l" rtl="0">
              <a:spcBef>
                <a:spcPts val="640"/>
              </a:spcBef>
              <a:spcAft>
                <a:spcPts val="0"/>
              </a:spcAft>
              <a:buClr>
                <a:schemeClr val="dk1"/>
              </a:buClr>
              <a:buSzPts val="3200"/>
              <a:buChar char="•"/>
            </a:pPr>
            <a:r>
              <a:rPr lang="en-US"/>
              <a:t>Talk to your teacher/parent/counselor when you BEGIN to struggle in a class….Don’t wait</a:t>
            </a:r>
            <a:endParaRPr/>
          </a:p>
          <a:p>
            <a:pPr marL="342900" lvl="0" indent="-342900" algn="l" rtl="0">
              <a:spcBef>
                <a:spcPts val="640"/>
              </a:spcBef>
              <a:spcAft>
                <a:spcPts val="0"/>
              </a:spcAft>
              <a:buClr>
                <a:schemeClr val="dk1"/>
              </a:buClr>
              <a:buSzPts val="3200"/>
              <a:buChar char="•"/>
            </a:pPr>
            <a:r>
              <a:rPr lang="en-US"/>
              <a:t>Everything you do COUNTS</a:t>
            </a:r>
            <a:endParaRPr/>
          </a:p>
          <a:p>
            <a:pPr marL="342900" lvl="0" indent="-342900" algn="l" rtl="0">
              <a:spcBef>
                <a:spcPts val="640"/>
              </a:spcBef>
              <a:spcAft>
                <a:spcPts val="0"/>
              </a:spcAft>
              <a:buClr>
                <a:schemeClr val="dk1"/>
              </a:buClr>
              <a:buSzPts val="3200"/>
              <a:buChar char="•"/>
            </a:pPr>
            <a:r>
              <a:rPr lang="en-US"/>
              <a:t>Spend time on your academics</a:t>
            </a:r>
            <a:endParaRPr/>
          </a:p>
          <a:p>
            <a:pPr marL="342900" lvl="0" indent="-342900" algn="l" rtl="0">
              <a:spcBef>
                <a:spcPts val="640"/>
              </a:spcBef>
              <a:spcAft>
                <a:spcPts val="0"/>
              </a:spcAft>
              <a:buClr>
                <a:schemeClr val="dk1"/>
              </a:buClr>
              <a:buSzPts val="3200"/>
              <a:buChar char="•"/>
            </a:pPr>
            <a:r>
              <a:rPr lang="en-US"/>
              <a:t>Join a club, sport or some other extra curricular activity </a:t>
            </a:r>
            <a:endParaRPr/>
          </a:p>
        </p:txBody>
      </p:sp>
      <p:pic>
        <p:nvPicPr>
          <p:cNvPr id="168" name="Google Shape;168;p12" descr="Graduation Academic Cap over Books as Steps Ladder. 3d Rendering (Provided by Getty Images)"/>
          <p:cNvPicPr preferRelativeResize="0"/>
          <p:nvPr/>
        </p:nvPicPr>
        <p:blipFill>
          <a:blip r:embed="rId3">
            <a:alphaModFix/>
          </a:blip>
          <a:stretch>
            <a:fillRect/>
          </a:stretch>
        </p:blipFill>
        <p:spPr>
          <a:xfrm>
            <a:off x="7076250" y="3918050"/>
            <a:ext cx="2067748" cy="190333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3"/>
          <p:cNvSpPr txBox="1">
            <a:spLocks noGrp="1"/>
          </p:cNvSpPr>
          <p:nvPr>
            <p:ph type="title"/>
          </p:nvPr>
        </p:nvSpPr>
        <p:spPr>
          <a:xfrm>
            <a:off x="457200" y="22860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7030A0"/>
              </a:buClr>
              <a:buSzPts val="4000"/>
              <a:buFont typeface="Comic Sans MS"/>
              <a:buNone/>
            </a:pPr>
            <a:r>
              <a:rPr lang="en-US" sz="4000">
                <a:solidFill>
                  <a:srgbClr val="7030A0"/>
                </a:solidFill>
                <a:latin typeface="Comic Sans MS"/>
                <a:ea typeface="Comic Sans MS"/>
                <a:cs typeface="Comic Sans MS"/>
                <a:sym typeface="Comic Sans MS"/>
              </a:rPr>
              <a:t>HELPFUL TIPS CONTINUED</a:t>
            </a:r>
            <a:endParaRPr sz="4000"/>
          </a:p>
        </p:txBody>
      </p:sp>
      <p:sp>
        <p:nvSpPr>
          <p:cNvPr id="174" name="Google Shape;174;p13"/>
          <p:cNvSpPr txBox="1">
            <a:spLocks noGrp="1"/>
          </p:cNvSpPr>
          <p:nvPr>
            <p:ph type="body" idx="1"/>
          </p:nvPr>
        </p:nvSpPr>
        <p:spPr>
          <a:xfrm>
            <a:off x="201200" y="1136850"/>
            <a:ext cx="9144000" cy="5257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None/>
            </a:pPr>
            <a:endParaRPr dirty="0"/>
          </a:p>
          <a:p>
            <a:pPr marL="342900" lvl="0" indent="-342900" algn="l" rtl="0">
              <a:spcBef>
                <a:spcPts val="0"/>
              </a:spcBef>
              <a:spcAft>
                <a:spcPts val="0"/>
              </a:spcAft>
              <a:buClr>
                <a:schemeClr val="dk1"/>
              </a:buClr>
              <a:buSzPts val="3200"/>
              <a:buNone/>
            </a:pPr>
            <a:r>
              <a:rPr lang="en-US" dirty="0"/>
              <a:t>PARENTS:</a:t>
            </a:r>
            <a:endParaRPr dirty="0"/>
          </a:p>
          <a:p>
            <a:pPr marL="342900" lvl="0" indent="-342900" algn="l" rtl="0">
              <a:spcBef>
                <a:spcPts val="640"/>
              </a:spcBef>
              <a:spcAft>
                <a:spcPts val="0"/>
              </a:spcAft>
              <a:buClr>
                <a:schemeClr val="dk1"/>
              </a:buClr>
              <a:buSzPts val="3200"/>
              <a:buChar char="•"/>
            </a:pPr>
            <a:r>
              <a:rPr lang="en-US" dirty="0"/>
              <a:t>Be sure to gather all teachers’ email addresses</a:t>
            </a:r>
            <a:endParaRPr dirty="0"/>
          </a:p>
          <a:p>
            <a:pPr marL="342900" lvl="0" indent="-342900" algn="l" rtl="0">
              <a:spcBef>
                <a:spcPts val="640"/>
              </a:spcBef>
              <a:spcAft>
                <a:spcPts val="0"/>
              </a:spcAft>
              <a:buClr>
                <a:schemeClr val="dk1"/>
              </a:buClr>
              <a:buSzPts val="3200"/>
              <a:buChar char="•"/>
            </a:pPr>
            <a:r>
              <a:rPr lang="en-US" dirty="0"/>
              <a:t>Register on Parent Portal (My </a:t>
            </a:r>
            <a:r>
              <a:rPr lang="en-US" dirty="0" err="1"/>
              <a:t>PowerHub</a:t>
            </a:r>
            <a:r>
              <a:rPr lang="en-US" dirty="0"/>
              <a:t>)</a:t>
            </a:r>
            <a:endParaRPr dirty="0"/>
          </a:p>
          <a:p>
            <a:pPr marL="342900" lvl="0" indent="-342900" algn="l" rtl="0">
              <a:spcBef>
                <a:spcPts val="640"/>
              </a:spcBef>
              <a:spcAft>
                <a:spcPts val="0"/>
              </a:spcAft>
              <a:buClr>
                <a:schemeClr val="dk1"/>
              </a:buClr>
              <a:buSzPts val="3200"/>
              <a:buChar char="•"/>
            </a:pPr>
            <a:r>
              <a:rPr lang="en-US" dirty="0"/>
              <a:t>Organize your calendar with the county’s calendar</a:t>
            </a:r>
            <a:endParaRPr dirty="0"/>
          </a:p>
          <a:p>
            <a:pPr marL="342900" lvl="0" indent="-342900" algn="l" rtl="0">
              <a:spcBef>
                <a:spcPts val="640"/>
              </a:spcBef>
              <a:spcAft>
                <a:spcPts val="0"/>
              </a:spcAft>
              <a:buClr>
                <a:schemeClr val="dk1"/>
              </a:buClr>
              <a:buSzPts val="3200"/>
              <a:buChar char="•"/>
            </a:pPr>
            <a:r>
              <a:rPr lang="en-US" dirty="0"/>
              <a:t>Encourage your child to get involved in a sport or club (more information coming)</a:t>
            </a:r>
            <a:endParaRPr dirty="0"/>
          </a:p>
        </p:txBody>
      </p:sp>
      <p:pic>
        <p:nvPicPr>
          <p:cNvPr id="175" name="Google Shape;175;p13" descr="Multi-Ethnic Group Of People Holding The Word Teamwork (Provided by Getty Images)"/>
          <p:cNvPicPr preferRelativeResize="0"/>
          <p:nvPr/>
        </p:nvPicPr>
        <p:blipFill>
          <a:blip r:embed="rId3">
            <a:alphaModFix/>
          </a:blip>
          <a:stretch>
            <a:fillRect/>
          </a:stretch>
        </p:blipFill>
        <p:spPr>
          <a:xfrm>
            <a:off x="2589925" y="4967675"/>
            <a:ext cx="3617925" cy="17744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B0F0"/>
              </a:buClr>
              <a:buSzPts val="4400"/>
              <a:buFont typeface="Calibri"/>
              <a:buNone/>
            </a:pPr>
            <a:r>
              <a:rPr lang="en-US">
                <a:solidFill>
                  <a:srgbClr val="00B0F0"/>
                </a:solidFill>
              </a:rPr>
              <a:t>9</a:t>
            </a:r>
            <a:r>
              <a:rPr lang="en-US" baseline="30000">
                <a:solidFill>
                  <a:srgbClr val="00B0F0"/>
                </a:solidFill>
              </a:rPr>
              <a:t>th</a:t>
            </a:r>
            <a:r>
              <a:rPr lang="en-US">
                <a:solidFill>
                  <a:srgbClr val="00B0F0"/>
                </a:solidFill>
              </a:rPr>
              <a:t> Grade Day</a:t>
            </a:r>
            <a:endParaRPr/>
          </a:p>
        </p:txBody>
      </p:sp>
      <p:sp>
        <p:nvSpPr>
          <p:cNvPr id="181" name="Google Shape;181;p14"/>
          <p:cNvSpPr txBox="1">
            <a:spLocks noGrp="1"/>
          </p:cNvSpPr>
          <p:nvPr>
            <p:ph type="body" idx="1"/>
          </p:nvPr>
        </p:nvSpPr>
        <p:spPr>
          <a:xfrm>
            <a:off x="457200" y="1600201"/>
            <a:ext cx="8229600" cy="2880359"/>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n-US" dirty="0"/>
              <a:t>Monday August 24</a:t>
            </a:r>
            <a:r>
              <a:rPr lang="en-US" baseline="30000" dirty="0"/>
              <a:t>th</a:t>
            </a:r>
            <a:endParaRPr dirty="0"/>
          </a:p>
          <a:p>
            <a:pPr marL="342900" lvl="0" indent="-342900" algn="l" rtl="0">
              <a:spcBef>
                <a:spcPts val="640"/>
              </a:spcBef>
              <a:spcAft>
                <a:spcPts val="0"/>
              </a:spcAft>
              <a:buClr>
                <a:schemeClr val="dk1"/>
              </a:buClr>
              <a:buSzPts val="3200"/>
              <a:buChar char="•"/>
            </a:pPr>
            <a:r>
              <a:rPr lang="en-US" dirty="0"/>
              <a:t>Meet your Homeroom/Advisory Teacher</a:t>
            </a:r>
            <a:endParaRPr dirty="0"/>
          </a:p>
          <a:p>
            <a:pPr marL="342900" lvl="0" indent="-342900" algn="l" rtl="0">
              <a:spcBef>
                <a:spcPts val="640"/>
              </a:spcBef>
              <a:spcAft>
                <a:spcPts val="0"/>
              </a:spcAft>
              <a:buClr>
                <a:schemeClr val="dk1"/>
              </a:buClr>
              <a:buSzPts val="3200"/>
              <a:buChar char="•"/>
            </a:pPr>
            <a:r>
              <a:rPr lang="en-US" dirty="0"/>
              <a:t>Tour building</a:t>
            </a:r>
            <a:endParaRPr dirty="0"/>
          </a:p>
          <a:p>
            <a:pPr marL="342900" lvl="0" indent="-342900" algn="l" rtl="0">
              <a:spcBef>
                <a:spcPts val="640"/>
              </a:spcBef>
              <a:spcAft>
                <a:spcPts val="0"/>
              </a:spcAft>
              <a:buClr>
                <a:schemeClr val="dk1"/>
              </a:buClr>
              <a:buSzPts val="3200"/>
              <a:buChar char="•"/>
            </a:pPr>
            <a:r>
              <a:rPr lang="en-US" dirty="0"/>
              <a:t>Meet A Day teachers</a:t>
            </a:r>
            <a:endParaRPr dirty="0"/>
          </a:p>
          <a:p>
            <a:pPr marL="342900" lvl="0" indent="-342900" algn="l" rtl="0">
              <a:spcBef>
                <a:spcPts val="640"/>
              </a:spcBef>
              <a:spcAft>
                <a:spcPts val="0"/>
              </a:spcAft>
              <a:buClr>
                <a:schemeClr val="dk1"/>
              </a:buClr>
              <a:buSzPts val="3200"/>
              <a:buChar char="•"/>
            </a:pPr>
            <a:r>
              <a:rPr lang="en-US" dirty="0"/>
              <a:t>Meet B Day teachers</a:t>
            </a:r>
            <a:endParaRPr dirty="0"/>
          </a:p>
        </p:txBody>
      </p:sp>
      <p:pic>
        <p:nvPicPr>
          <p:cNvPr id="182" name="Google Shape;182;p14" descr="Back to school illustration. Education stylized lettering. (Provided by Getty Images)"/>
          <p:cNvPicPr preferRelativeResize="0"/>
          <p:nvPr/>
        </p:nvPicPr>
        <p:blipFill>
          <a:blip r:embed="rId3">
            <a:alphaModFix/>
          </a:blip>
          <a:stretch>
            <a:fillRect/>
          </a:stretch>
        </p:blipFill>
        <p:spPr>
          <a:xfrm>
            <a:off x="5170051" y="3851849"/>
            <a:ext cx="3973949" cy="28096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B0F0"/>
              </a:buClr>
              <a:buSzPct val="100000"/>
              <a:buFont typeface="Calibri"/>
              <a:buNone/>
            </a:pPr>
            <a:r>
              <a:rPr lang="en-US" sz="4400">
                <a:solidFill>
                  <a:srgbClr val="00B0F0"/>
                </a:solidFill>
              </a:rPr>
              <a:t>Before or after you tour the building…</a:t>
            </a:r>
            <a:br>
              <a:rPr lang="en-US" sz="4400">
                <a:solidFill>
                  <a:srgbClr val="00B0F0"/>
                </a:solidFill>
              </a:rPr>
            </a:br>
            <a:endParaRPr/>
          </a:p>
        </p:txBody>
      </p:sp>
      <p:sp>
        <p:nvSpPr>
          <p:cNvPr id="188" name="Google Shape;188;p15"/>
          <p:cNvSpPr txBox="1">
            <a:spLocks noGrp="1"/>
          </p:cNvSpPr>
          <p:nvPr>
            <p:ph type="body" idx="1"/>
          </p:nvPr>
        </p:nvSpPr>
        <p:spPr>
          <a:xfrm>
            <a:off x="0" y="1219200"/>
            <a:ext cx="9144000" cy="5638800"/>
          </a:xfrm>
          <a:prstGeom prst="rect">
            <a:avLst/>
          </a:prstGeom>
          <a:noFill/>
          <a:ln>
            <a:noFill/>
          </a:ln>
        </p:spPr>
        <p:txBody>
          <a:bodyPr spcFirstLastPara="1" wrap="square" lIns="91425" tIns="45700" rIns="91425" bIns="45700" anchor="t" anchorCtr="0">
            <a:normAutofit/>
          </a:bodyPr>
          <a:lstStyle/>
          <a:p>
            <a:pPr marL="342900" lvl="0" indent="-304800" algn="l" rtl="0">
              <a:spcBef>
                <a:spcPts val="0"/>
              </a:spcBef>
              <a:spcAft>
                <a:spcPts val="0"/>
              </a:spcAft>
              <a:buClr>
                <a:schemeClr val="dk1"/>
              </a:buClr>
              <a:buSzPts val="3000"/>
              <a:buChar char="•"/>
            </a:pPr>
            <a:r>
              <a:rPr lang="en-US" sz="3000" dirty="0"/>
              <a:t>Visit the school store before you go to load up on your Chesapeake apparel.</a:t>
            </a:r>
            <a:endParaRPr sz="2600" dirty="0"/>
          </a:p>
          <a:p>
            <a:pPr marL="342900" lvl="0" indent="-304800" algn="l" rtl="0">
              <a:spcBef>
                <a:spcPts val="720"/>
              </a:spcBef>
              <a:spcAft>
                <a:spcPts val="0"/>
              </a:spcAft>
              <a:buClr>
                <a:schemeClr val="dk1"/>
              </a:buClr>
              <a:buSzPts val="3000"/>
              <a:buChar char="•"/>
            </a:pPr>
            <a:r>
              <a:rPr lang="en-US" sz="3000" dirty="0"/>
              <a:t>Stop by the PTSA table located in the lobby outside of the cafeteria and help support our PTSA.</a:t>
            </a:r>
            <a:endParaRPr sz="2600" dirty="0"/>
          </a:p>
          <a:p>
            <a:pPr marL="342900" lvl="0" indent="-304800" algn="l" rtl="0">
              <a:spcBef>
                <a:spcPts val="720"/>
              </a:spcBef>
              <a:spcAft>
                <a:spcPts val="0"/>
              </a:spcAft>
              <a:buClr>
                <a:schemeClr val="dk1"/>
              </a:buClr>
              <a:buSzPts val="3000"/>
              <a:buChar char="•"/>
            </a:pPr>
            <a:r>
              <a:rPr lang="en-US" sz="3000" dirty="0"/>
              <a:t>Stop by to see Ms. Stelmach, our AVID Coordinator, if you’re interested in learning more about the program.</a:t>
            </a:r>
            <a:endParaRPr sz="3000" dirty="0"/>
          </a:p>
          <a:p>
            <a:pPr marL="342900" lvl="0" indent="-304800" algn="l" rtl="0">
              <a:spcBef>
                <a:spcPts val="720"/>
              </a:spcBef>
              <a:spcAft>
                <a:spcPts val="0"/>
              </a:spcAft>
              <a:buSzPts val="3000"/>
              <a:buChar char="•"/>
            </a:pPr>
            <a:r>
              <a:rPr lang="en-US" sz="3000" dirty="0"/>
              <a:t>Our Career Coach Ms. Albaugh is in the lobby outside the cafeteria too.</a:t>
            </a:r>
            <a:endParaRPr sz="3000" dirty="0"/>
          </a:p>
        </p:txBody>
      </p:sp>
      <p:pic>
        <p:nvPicPr>
          <p:cNvPr id="189" name="Google Shape;189;p15" descr="Primary School with Building Structure and Eksterior in Template Hand Drawn Cartoon Flat Illustration (Provided by Getty Images)"/>
          <p:cNvPicPr preferRelativeResize="0"/>
          <p:nvPr/>
        </p:nvPicPr>
        <p:blipFill>
          <a:blip r:embed="rId3">
            <a:alphaModFix/>
          </a:blip>
          <a:stretch>
            <a:fillRect/>
          </a:stretch>
        </p:blipFill>
        <p:spPr>
          <a:xfrm>
            <a:off x="6176100" y="4768300"/>
            <a:ext cx="2967900" cy="2089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16"/>
          <p:cNvPicPr preferRelativeResize="0"/>
          <p:nvPr/>
        </p:nvPicPr>
        <p:blipFill rotWithShape="1">
          <a:blip r:embed="rId3">
            <a:alphaModFix/>
          </a:blip>
          <a:srcRect/>
          <a:stretch/>
        </p:blipFill>
        <p:spPr>
          <a:xfrm>
            <a:off x="2590800" y="14785"/>
            <a:ext cx="3430915" cy="6705333"/>
          </a:xfrm>
          <a:prstGeom prst="rect">
            <a:avLst/>
          </a:prstGeom>
          <a:noFill/>
          <a:ln>
            <a:noFill/>
          </a:ln>
        </p:spPr>
      </p:pic>
      <p:sp>
        <p:nvSpPr>
          <p:cNvPr id="195" name="Google Shape;195;p16"/>
          <p:cNvSpPr txBox="1">
            <a:spLocks noGrp="1"/>
          </p:cNvSpPr>
          <p:nvPr>
            <p:ph type="body" idx="1"/>
          </p:nvPr>
        </p:nvSpPr>
        <p:spPr>
          <a:xfrm>
            <a:off x="228600" y="1143000"/>
            <a:ext cx="8458200" cy="4983163"/>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rgbClr val="938953"/>
              </a:buClr>
              <a:buSzPct val="100000"/>
              <a:buNone/>
            </a:pPr>
            <a:r>
              <a:rPr lang="en-US" sz="5400" dirty="0">
                <a:solidFill>
                  <a:srgbClr val="938953"/>
                </a:solidFill>
                <a:latin typeface="Comic Sans MS"/>
                <a:ea typeface="Comic Sans MS"/>
                <a:cs typeface="Comic Sans MS"/>
                <a:sym typeface="Comic Sans MS"/>
              </a:rPr>
              <a:t>We are looking forward to </a:t>
            </a:r>
            <a:endParaRPr dirty="0"/>
          </a:p>
          <a:p>
            <a:pPr marL="0" lvl="0" indent="0" algn="ctr" rtl="0">
              <a:spcBef>
                <a:spcPts val="999"/>
              </a:spcBef>
              <a:spcAft>
                <a:spcPts val="0"/>
              </a:spcAft>
              <a:buClr>
                <a:srgbClr val="938953"/>
              </a:buClr>
              <a:buSzPct val="100000"/>
              <a:buNone/>
            </a:pPr>
            <a:r>
              <a:rPr lang="en-US" sz="5400" dirty="0">
                <a:solidFill>
                  <a:srgbClr val="938953"/>
                </a:solidFill>
                <a:latin typeface="Comic Sans MS"/>
                <a:ea typeface="Comic Sans MS"/>
                <a:cs typeface="Comic Sans MS"/>
                <a:sym typeface="Comic Sans MS"/>
              </a:rPr>
              <a:t>working with you </a:t>
            </a:r>
            <a:endParaRPr dirty="0"/>
          </a:p>
          <a:p>
            <a:pPr marL="0" lvl="0" indent="0" algn="ctr" rtl="0">
              <a:spcBef>
                <a:spcPts val="999"/>
              </a:spcBef>
              <a:spcAft>
                <a:spcPts val="0"/>
              </a:spcAft>
              <a:buClr>
                <a:srgbClr val="938953"/>
              </a:buClr>
              <a:buSzPct val="100000"/>
              <a:buNone/>
            </a:pPr>
            <a:r>
              <a:rPr lang="en-US" sz="5400" dirty="0">
                <a:solidFill>
                  <a:srgbClr val="938953"/>
                </a:solidFill>
                <a:latin typeface="Comic Sans MS"/>
                <a:ea typeface="Comic Sans MS"/>
                <a:cs typeface="Comic Sans MS"/>
                <a:sym typeface="Comic Sans MS"/>
              </a:rPr>
              <a:t>and seeing you at </a:t>
            </a:r>
            <a:endParaRPr dirty="0"/>
          </a:p>
          <a:p>
            <a:pPr marL="0" lvl="0" indent="0" algn="ctr" rtl="0">
              <a:spcBef>
                <a:spcPts val="999"/>
              </a:spcBef>
              <a:spcAft>
                <a:spcPts val="0"/>
              </a:spcAft>
              <a:buClr>
                <a:srgbClr val="938953"/>
              </a:buClr>
              <a:buSzPct val="100000"/>
              <a:buNone/>
            </a:pPr>
            <a:r>
              <a:rPr lang="en-US" sz="5400" dirty="0">
                <a:solidFill>
                  <a:srgbClr val="938953"/>
                </a:solidFill>
                <a:latin typeface="Comic Sans MS"/>
                <a:ea typeface="Comic Sans MS"/>
                <a:cs typeface="Comic Sans MS"/>
                <a:sym typeface="Comic Sans MS"/>
              </a:rPr>
              <a:t>Back-to-School Night on September 3</a:t>
            </a:r>
            <a:r>
              <a:rPr lang="en-US" sz="5400" baseline="30000" dirty="0">
                <a:solidFill>
                  <a:srgbClr val="938953"/>
                </a:solidFill>
                <a:latin typeface="Comic Sans MS"/>
                <a:ea typeface="Comic Sans MS"/>
                <a:cs typeface="Comic Sans MS"/>
                <a:sym typeface="Comic Sans MS"/>
              </a:rPr>
              <a:t>rd</a:t>
            </a:r>
            <a:r>
              <a:rPr lang="en-US" sz="5400" dirty="0">
                <a:solidFill>
                  <a:srgbClr val="938953"/>
                </a:solidFill>
                <a:latin typeface="Comic Sans MS"/>
                <a:ea typeface="Comic Sans MS"/>
                <a:cs typeface="Comic Sans MS"/>
                <a:sym typeface="Comic Sans MS"/>
              </a:rPr>
              <a:t> @ 6:00pm</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 descr="C:\Documents and Settings\CSHIFLETT\Local Settings\Temporary Internet Files\Content.IE5\OQ350E7F\MC900438221[1].wmf"/>
          <p:cNvPicPr preferRelativeResize="0"/>
          <p:nvPr/>
        </p:nvPicPr>
        <p:blipFill rotWithShape="1">
          <a:blip r:embed="rId3">
            <a:alphaModFix/>
          </a:blip>
          <a:srcRect/>
          <a:stretch/>
        </p:blipFill>
        <p:spPr>
          <a:xfrm>
            <a:off x="5988525" y="2604698"/>
            <a:ext cx="2357650" cy="2353750"/>
          </a:xfrm>
          <a:prstGeom prst="rect">
            <a:avLst/>
          </a:prstGeom>
          <a:noFill/>
          <a:ln>
            <a:noFill/>
          </a:ln>
        </p:spPr>
      </p:pic>
      <p:sp>
        <p:nvSpPr>
          <p:cNvPr id="95" name="Google Shape;95;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2"/>
              </a:buClr>
              <a:buSzPts val="4400"/>
              <a:buFont typeface="Comic Sans MS"/>
              <a:buNone/>
            </a:pPr>
            <a:r>
              <a:rPr lang="en-US">
                <a:solidFill>
                  <a:schemeClr val="dk2"/>
                </a:solidFill>
                <a:latin typeface="Comic Sans MS"/>
                <a:ea typeface="Comic Sans MS"/>
                <a:cs typeface="Comic Sans MS"/>
                <a:sym typeface="Comic Sans MS"/>
              </a:rPr>
              <a:t>Student Services </a:t>
            </a:r>
            <a:endParaRPr/>
          </a:p>
        </p:txBody>
      </p:sp>
      <p:sp>
        <p:nvSpPr>
          <p:cNvPr id="96" name="Google Shape;96;p2"/>
          <p:cNvSpPr txBox="1">
            <a:spLocks noGrp="1"/>
          </p:cNvSpPr>
          <p:nvPr>
            <p:ph type="body" idx="1"/>
          </p:nvPr>
        </p:nvSpPr>
        <p:spPr>
          <a:xfrm>
            <a:off x="0" y="1061350"/>
            <a:ext cx="8686800" cy="4983300"/>
          </a:xfrm>
          <a:prstGeom prst="rect">
            <a:avLst/>
          </a:prstGeom>
          <a:noFill/>
          <a:ln>
            <a:noFill/>
          </a:ln>
        </p:spPr>
        <p:txBody>
          <a:bodyPr spcFirstLastPara="1" wrap="square" lIns="91425" tIns="45700" rIns="91425" bIns="45700" anchor="t" anchorCtr="0">
            <a:noAutofit/>
          </a:bodyPr>
          <a:lstStyle/>
          <a:p>
            <a:pPr marL="342900" lvl="0" indent="-342900" algn="l" rtl="0">
              <a:lnSpc>
                <a:spcPct val="150000"/>
              </a:lnSpc>
              <a:spcBef>
                <a:spcPts val="0"/>
              </a:spcBef>
              <a:spcAft>
                <a:spcPts val="0"/>
              </a:spcAft>
              <a:buClr>
                <a:schemeClr val="accent1"/>
              </a:buClr>
              <a:buSzPts val="2400"/>
              <a:buChar char="•"/>
            </a:pPr>
            <a:r>
              <a:rPr lang="en-US" sz="2400" dirty="0">
                <a:solidFill>
                  <a:schemeClr val="accent1"/>
                </a:solidFill>
              </a:rPr>
              <a:t>A – B:  Mrs. Regina McDowell</a:t>
            </a:r>
            <a:endParaRPr dirty="0"/>
          </a:p>
          <a:p>
            <a:pPr marL="342900" lvl="0" indent="-342900" algn="l" rtl="0">
              <a:lnSpc>
                <a:spcPct val="150000"/>
              </a:lnSpc>
              <a:spcBef>
                <a:spcPts val="480"/>
              </a:spcBef>
              <a:spcAft>
                <a:spcPts val="0"/>
              </a:spcAft>
              <a:buClr>
                <a:schemeClr val="accent1"/>
              </a:buClr>
              <a:buSzPts val="2400"/>
              <a:buChar char="•"/>
            </a:pPr>
            <a:r>
              <a:rPr lang="en-US" sz="2400" dirty="0">
                <a:solidFill>
                  <a:schemeClr val="accent1"/>
                </a:solidFill>
              </a:rPr>
              <a:t>C – G:  Ms. Amy Maziarz</a:t>
            </a:r>
            <a:endParaRPr dirty="0"/>
          </a:p>
          <a:p>
            <a:pPr marL="342900" lvl="0" indent="-342900" algn="l" rtl="0">
              <a:lnSpc>
                <a:spcPct val="150000"/>
              </a:lnSpc>
              <a:spcBef>
                <a:spcPts val="480"/>
              </a:spcBef>
              <a:spcAft>
                <a:spcPts val="0"/>
              </a:spcAft>
              <a:buClr>
                <a:schemeClr val="accent1"/>
              </a:buClr>
              <a:buSzPts val="2400"/>
              <a:buChar char="•"/>
            </a:pPr>
            <a:r>
              <a:rPr lang="en-US" sz="2400" dirty="0">
                <a:solidFill>
                  <a:schemeClr val="accent1"/>
                </a:solidFill>
              </a:rPr>
              <a:t>H – </a:t>
            </a:r>
            <a:r>
              <a:rPr lang="en-US" sz="2400" dirty="0" err="1">
                <a:solidFill>
                  <a:schemeClr val="accent1"/>
                </a:solidFill>
              </a:rPr>
              <a:t>McG</a:t>
            </a:r>
            <a:r>
              <a:rPr lang="en-US" sz="2400" dirty="0">
                <a:solidFill>
                  <a:schemeClr val="accent1"/>
                </a:solidFill>
              </a:rPr>
              <a:t>:  Mrs. Cate Schenk</a:t>
            </a:r>
            <a:endParaRPr dirty="0"/>
          </a:p>
          <a:p>
            <a:pPr marL="342900" lvl="0" indent="-342900" algn="l" rtl="0">
              <a:lnSpc>
                <a:spcPct val="150000"/>
              </a:lnSpc>
              <a:spcBef>
                <a:spcPts val="480"/>
              </a:spcBef>
              <a:spcAft>
                <a:spcPts val="0"/>
              </a:spcAft>
              <a:buClr>
                <a:schemeClr val="accent1"/>
              </a:buClr>
              <a:buSzPts val="2400"/>
              <a:buChar char="•"/>
            </a:pPr>
            <a:r>
              <a:rPr lang="en-US" sz="2400" dirty="0" err="1">
                <a:solidFill>
                  <a:schemeClr val="accent1"/>
                </a:solidFill>
              </a:rPr>
              <a:t>McH</a:t>
            </a:r>
            <a:r>
              <a:rPr lang="en-US" sz="2400" dirty="0">
                <a:solidFill>
                  <a:schemeClr val="accent1"/>
                </a:solidFill>
              </a:rPr>
              <a:t> – Se:  Mrs. Kacie Thress</a:t>
            </a:r>
            <a:endParaRPr dirty="0"/>
          </a:p>
          <a:p>
            <a:pPr marL="342900" lvl="0" indent="-342900" algn="l" rtl="0">
              <a:lnSpc>
                <a:spcPct val="150000"/>
              </a:lnSpc>
              <a:spcBef>
                <a:spcPts val="480"/>
              </a:spcBef>
              <a:spcAft>
                <a:spcPts val="0"/>
              </a:spcAft>
              <a:buClr>
                <a:schemeClr val="accent1"/>
              </a:buClr>
              <a:buSzPts val="2400"/>
              <a:buChar char="•"/>
            </a:pPr>
            <a:r>
              <a:rPr lang="en-US" sz="2400" dirty="0" err="1">
                <a:solidFill>
                  <a:schemeClr val="accent1"/>
                </a:solidFill>
              </a:rPr>
              <a:t>Sh</a:t>
            </a:r>
            <a:r>
              <a:rPr lang="en-US" sz="2400" dirty="0">
                <a:solidFill>
                  <a:schemeClr val="accent1"/>
                </a:solidFill>
              </a:rPr>
              <a:t> – Z:  Mrs. Kristin Gibbons</a:t>
            </a:r>
            <a:endParaRPr dirty="0"/>
          </a:p>
          <a:p>
            <a:pPr marL="342900" lvl="0" indent="-342900" algn="l" rtl="0">
              <a:lnSpc>
                <a:spcPct val="150000"/>
              </a:lnSpc>
              <a:spcBef>
                <a:spcPts val="480"/>
              </a:spcBef>
              <a:spcAft>
                <a:spcPts val="0"/>
              </a:spcAft>
              <a:buClr>
                <a:schemeClr val="accent1"/>
              </a:buClr>
              <a:buSzPts val="2400"/>
              <a:buChar char="•"/>
            </a:pPr>
            <a:r>
              <a:rPr lang="en-US" sz="2400" dirty="0">
                <a:solidFill>
                  <a:schemeClr val="accent1"/>
                </a:solidFill>
              </a:rPr>
              <a:t>School Psychologist: Ms. Erin O’Keeffe</a:t>
            </a:r>
            <a:endParaRPr dirty="0"/>
          </a:p>
          <a:p>
            <a:pPr marL="342900" lvl="0" indent="-342900" algn="l" rtl="0">
              <a:lnSpc>
                <a:spcPct val="150000"/>
              </a:lnSpc>
              <a:spcBef>
                <a:spcPts val="480"/>
              </a:spcBef>
              <a:spcAft>
                <a:spcPts val="0"/>
              </a:spcAft>
              <a:buClr>
                <a:schemeClr val="accent1"/>
              </a:buClr>
              <a:buSzPts val="2400"/>
              <a:buChar char="•"/>
            </a:pPr>
            <a:r>
              <a:rPr lang="en-US" sz="2400" dirty="0">
                <a:solidFill>
                  <a:schemeClr val="accent1"/>
                </a:solidFill>
              </a:rPr>
              <a:t>Social Worker: Mrs. Cheryl Florio</a:t>
            </a:r>
            <a:endParaRPr dirty="0"/>
          </a:p>
          <a:p>
            <a:pPr marL="342900" lvl="0" indent="-342900" algn="l" rtl="0">
              <a:lnSpc>
                <a:spcPct val="150000"/>
              </a:lnSpc>
              <a:spcBef>
                <a:spcPts val="480"/>
              </a:spcBef>
              <a:spcAft>
                <a:spcPts val="0"/>
              </a:spcAft>
              <a:buClr>
                <a:schemeClr val="accent1"/>
              </a:buClr>
              <a:buSzPts val="2400"/>
              <a:buChar char="•"/>
            </a:pPr>
            <a:r>
              <a:rPr lang="en-US" sz="2400" dirty="0">
                <a:solidFill>
                  <a:schemeClr val="accent1"/>
                </a:solidFill>
              </a:rPr>
              <a:t>Registrar: Ms. Cathy Buckwalter</a:t>
            </a:r>
            <a:endParaRPr dirty="0"/>
          </a:p>
          <a:p>
            <a:pPr marL="342900" lvl="0" indent="-342900" algn="l" rtl="0">
              <a:lnSpc>
                <a:spcPct val="150000"/>
              </a:lnSpc>
              <a:spcBef>
                <a:spcPts val="480"/>
              </a:spcBef>
              <a:spcAft>
                <a:spcPts val="0"/>
              </a:spcAft>
              <a:buClr>
                <a:schemeClr val="accent1"/>
              </a:buClr>
              <a:buSzPts val="2400"/>
              <a:buChar char="•"/>
            </a:pPr>
            <a:r>
              <a:rPr lang="en-US" sz="2400" dirty="0">
                <a:solidFill>
                  <a:schemeClr val="accent1"/>
                </a:solidFill>
              </a:rPr>
              <a:t>Secretary:  Ms. Stacy Crutch</a:t>
            </a:r>
            <a:endParaRPr sz="2400" dirty="0"/>
          </a:p>
          <a:p>
            <a:pPr marL="342900" lvl="0" indent="-190500" algn="l" rtl="0">
              <a:lnSpc>
                <a:spcPct val="150000"/>
              </a:lnSpc>
              <a:spcBef>
                <a:spcPts val="480"/>
              </a:spcBef>
              <a:spcAft>
                <a:spcPts val="0"/>
              </a:spcAft>
              <a:buClr>
                <a:schemeClr val="dk1"/>
              </a:buClr>
              <a:buSzPts val="2400"/>
              <a:buNone/>
            </a:pPr>
            <a:endParaRPr sz="2400" dirty="0">
              <a:solidFill>
                <a:schemeClr val="accen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366092"/>
              </a:buClr>
              <a:buSzPts val="4400"/>
              <a:buFont typeface="Comic Sans MS"/>
              <a:buNone/>
            </a:pPr>
            <a:r>
              <a:rPr lang="en-US">
                <a:solidFill>
                  <a:srgbClr val="366092"/>
                </a:solidFill>
                <a:latin typeface="Comic Sans MS"/>
                <a:ea typeface="Comic Sans MS"/>
                <a:cs typeface="Comic Sans MS"/>
                <a:sym typeface="Comic Sans MS"/>
              </a:rPr>
              <a:t>Administration</a:t>
            </a:r>
            <a:endParaRPr/>
          </a:p>
        </p:txBody>
      </p:sp>
      <p:sp>
        <p:nvSpPr>
          <p:cNvPr id="102" name="Google Shape;102;p3"/>
          <p:cNvSpPr txBox="1">
            <a:spLocks noGrp="1"/>
          </p:cNvSpPr>
          <p:nvPr>
            <p:ph type="body" idx="1"/>
          </p:nvPr>
        </p:nvSpPr>
        <p:spPr>
          <a:xfrm>
            <a:off x="228600" y="1600200"/>
            <a:ext cx="8458200" cy="4525963"/>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spcBef>
                <a:spcPts val="0"/>
              </a:spcBef>
              <a:spcAft>
                <a:spcPts val="0"/>
              </a:spcAft>
              <a:buClr>
                <a:schemeClr val="accent1"/>
              </a:buClr>
              <a:buSzPct val="100000"/>
              <a:buChar char="•"/>
            </a:pPr>
            <a:r>
              <a:rPr lang="en-US" dirty="0">
                <a:solidFill>
                  <a:schemeClr val="accent1"/>
                </a:solidFill>
              </a:rPr>
              <a:t>Ms. Shanna Cahoon, Principal</a:t>
            </a:r>
            <a:endParaRPr dirty="0"/>
          </a:p>
          <a:p>
            <a:pPr marL="0" lvl="0" indent="0" algn="l" rtl="0">
              <a:spcBef>
                <a:spcPts val="592"/>
              </a:spcBef>
              <a:spcAft>
                <a:spcPts val="0"/>
              </a:spcAft>
              <a:buClr>
                <a:schemeClr val="dk1"/>
              </a:buClr>
              <a:buSzPct val="100000"/>
              <a:buNone/>
            </a:pPr>
            <a:endParaRPr dirty="0">
              <a:solidFill>
                <a:schemeClr val="accent1"/>
              </a:solidFill>
            </a:endParaRPr>
          </a:p>
          <a:p>
            <a:pPr marL="342900" lvl="0" indent="-342900" algn="l" rtl="0">
              <a:spcBef>
                <a:spcPts val="592"/>
              </a:spcBef>
              <a:spcAft>
                <a:spcPts val="0"/>
              </a:spcAft>
              <a:buClr>
                <a:schemeClr val="accent1"/>
              </a:buClr>
              <a:buSzPct val="100000"/>
              <a:buChar char="•"/>
            </a:pPr>
            <a:r>
              <a:rPr lang="en-US" dirty="0">
                <a:solidFill>
                  <a:schemeClr val="accent1"/>
                </a:solidFill>
              </a:rPr>
              <a:t>Ms. Jacqueline Jones, Assistant Principal, (A-Eld)</a:t>
            </a:r>
            <a:endParaRPr dirty="0"/>
          </a:p>
          <a:p>
            <a:pPr marL="0" lvl="0" indent="0" algn="l" rtl="0">
              <a:spcBef>
                <a:spcPts val="592"/>
              </a:spcBef>
              <a:spcAft>
                <a:spcPts val="0"/>
              </a:spcAft>
              <a:buClr>
                <a:schemeClr val="dk1"/>
              </a:buClr>
              <a:buSzPct val="100000"/>
              <a:buNone/>
            </a:pPr>
            <a:endParaRPr dirty="0">
              <a:solidFill>
                <a:schemeClr val="accent1"/>
              </a:solidFill>
            </a:endParaRPr>
          </a:p>
          <a:p>
            <a:pPr marL="342900" lvl="0" indent="-342900" algn="l" rtl="0">
              <a:spcBef>
                <a:spcPts val="592"/>
              </a:spcBef>
              <a:spcAft>
                <a:spcPts val="0"/>
              </a:spcAft>
              <a:buClr>
                <a:schemeClr val="accent1"/>
              </a:buClr>
              <a:buSzPct val="100000"/>
              <a:buChar char="•"/>
            </a:pPr>
            <a:r>
              <a:rPr lang="en-US" dirty="0">
                <a:solidFill>
                  <a:schemeClr val="accent1"/>
                </a:solidFill>
              </a:rPr>
              <a:t>Ms. Jillian Siok, Assistant Principal, (Ell-La)</a:t>
            </a:r>
            <a:endParaRPr dirty="0"/>
          </a:p>
          <a:p>
            <a:pPr marL="0" lvl="0" indent="0" algn="l" rtl="0">
              <a:spcBef>
                <a:spcPts val="592"/>
              </a:spcBef>
              <a:spcAft>
                <a:spcPts val="0"/>
              </a:spcAft>
              <a:buClr>
                <a:schemeClr val="dk1"/>
              </a:buClr>
              <a:buSzPct val="100000"/>
              <a:buNone/>
            </a:pPr>
            <a:endParaRPr dirty="0">
              <a:solidFill>
                <a:schemeClr val="accent1"/>
              </a:solidFill>
            </a:endParaRPr>
          </a:p>
          <a:p>
            <a:pPr marL="342900" lvl="0" indent="-342900" algn="l" rtl="0">
              <a:spcBef>
                <a:spcPts val="592"/>
              </a:spcBef>
              <a:spcAft>
                <a:spcPts val="0"/>
              </a:spcAft>
              <a:buClr>
                <a:schemeClr val="accent1"/>
              </a:buClr>
              <a:buSzPct val="100000"/>
              <a:buChar char="•"/>
            </a:pPr>
            <a:r>
              <a:rPr lang="en-US" dirty="0">
                <a:solidFill>
                  <a:schemeClr val="accent1"/>
                </a:solidFill>
              </a:rPr>
              <a:t>Mr. Matt Sneck, Assistant Principal, (Le-Ro)</a:t>
            </a:r>
            <a:endParaRPr dirty="0"/>
          </a:p>
          <a:p>
            <a:pPr marL="0" lvl="0" indent="0" algn="l" rtl="0">
              <a:spcBef>
                <a:spcPts val="592"/>
              </a:spcBef>
              <a:spcAft>
                <a:spcPts val="0"/>
              </a:spcAft>
              <a:buClr>
                <a:schemeClr val="dk1"/>
              </a:buClr>
              <a:buSzPct val="100000"/>
              <a:buNone/>
            </a:pPr>
            <a:endParaRPr dirty="0">
              <a:solidFill>
                <a:schemeClr val="accent1"/>
              </a:solidFill>
            </a:endParaRPr>
          </a:p>
          <a:p>
            <a:pPr marL="342900" lvl="0" indent="-342900" algn="l" rtl="0">
              <a:spcBef>
                <a:spcPts val="592"/>
              </a:spcBef>
              <a:spcAft>
                <a:spcPts val="0"/>
              </a:spcAft>
              <a:buClr>
                <a:schemeClr val="accent1"/>
              </a:buClr>
              <a:buSzPct val="100000"/>
              <a:buChar char="•"/>
            </a:pPr>
            <a:r>
              <a:rPr lang="en-US" dirty="0">
                <a:solidFill>
                  <a:schemeClr val="accent1"/>
                </a:solidFill>
              </a:rPr>
              <a:t>Ms. Chessil Johnson, Assistant Principal, (Ru-Z)</a:t>
            </a:r>
            <a:endParaRPr dirty="0"/>
          </a:p>
          <a:p>
            <a:pPr marL="0" lvl="0" indent="0" algn="l" rtl="0">
              <a:spcBef>
                <a:spcPts val="592"/>
              </a:spcBef>
              <a:spcAft>
                <a:spcPts val="0"/>
              </a:spcAft>
              <a:buClr>
                <a:schemeClr val="dk1"/>
              </a:buClr>
              <a:buSzPct val="1000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txBox="1">
            <a:spLocks noGrp="1"/>
          </p:cNvSpPr>
          <p:nvPr>
            <p:ph type="title"/>
          </p:nvPr>
        </p:nvSpPr>
        <p:spPr>
          <a:xfrm>
            <a:off x="0" y="274638"/>
            <a:ext cx="91440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366092"/>
              </a:buClr>
              <a:buSzPct val="100000"/>
              <a:buFont typeface="Comic Sans MS"/>
              <a:buNone/>
            </a:pPr>
            <a:r>
              <a:rPr lang="en-US">
                <a:solidFill>
                  <a:srgbClr val="366092"/>
                </a:solidFill>
                <a:latin typeface="Comic Sans MS"/>
                <a:ea typeface="Comic Sans MS"/>
                <a:cs typeface="Comic Sans MS"/>
                <a:sym typeface="Comic Sans MS"/>
              </a:rPr>
              <a:t>Chesapeake Regional Program (CRP)</a:t>
            </a:r>
            <a:endParaRPr/>
          </a:p>
        </p:txBody>
      </p:sp>
      <p:sp>
        <p:nvSpPr>
          <p:cNvPr id="108" name="Google Shape;108;p4"/>
          <p:cNvSpPr txBox="1">
            <a:spLocks noGrp="1"/>
          </p:cNvSpPr>
          <p:nvPr>
            <p:ph type="body" idx="1"/>
          </p:nvPr>
        </p:nvSpPr>
        <p:spPr>
          <a:xfrm>
            <a:off x="0" y="1600200"/>
            <a:ext cx="9144000" cy="5257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accent1"/>
              </a:buClr>
              <a:buSzPts val="3200"/>
              <a:buChar char="•"/>
            </a:pPr>
            <a:r>
              <a:rPr lang="en-US" dirty="0">
                <a:solidFill>
                  <a:schemeClr val="accent1"/>
                </a:solidFill>
              </a:rPr>
              <a:t>Student Services</a:t>
            </a:r>
            <a:endParaRPr dirty="0"/>
          </a:p>
          <a:p>
            <a:pPr marL="742950" lvl="1" indent="-285750" algn="l" rtl="0">
              <a:spcBef>
                <a:spcPts val="560"/>
              </a:spcBef>
              <a:spcAft>
                <a:spcPts val="0"/>
              </a:spcAft>
              <a:buClr>
                <a:schemeClr val="accent1"/>
              </a:buClr>
              <a:buSzPts val="2800"/>
              <a:buChar char="–"/>
            </a:pPr>
            <a:r>
              <a:rPr lang="en-US" sz="2800" dirty="0">
                <a:solidFill>
                  <a:schemeClr val="accent1"/>
                </a:solidFill>
              </a:rPr>
              <a:t>Mrs. Megan Branch, School Counselor</a:t>
            </a:r>
            <a:endParaRPr dirty="0"/>
          </a:p>
          <a:p>
            <a:pPr marL="742950" lvl="1" indent="-285750" algn="l" rtl="0">
              <a:spcBef>
                <a:spcPts val="560"/>
              </a:spcBef>
              <a:spcAft>
                <a:spcPts val="0"/>
              </a:spcAft>
              <a:buClr>
                <a:schemeClr val="accent1"/>
              </a:buClr>
              <a:buSzPts val="2800"/>
              <a:buChar char="–"/>
            </a:pPr>
            <a:r>
              <a:rPr lang="en-US" dirty="0">
                <a:solidFill>
                  <a:schemeClr val="accent1"/>
                </a:solidFill>
              </a:rPr>
              <a:t>Ms. Brianna Scheuneman, School Psychologist</a:t>
            </a:r>
            <a:endParaRPr dirty="0"/>
          </a:p>
          <a:p>
            <a:pPr marL="742950" lvl="1" indent="-285750" algn="l" rtl="0">
              <a:spcBef>
                <a:spcPts val="560"/>
              </a:spcBef>
              <a:spcAft>
                <a:spcPts val="0"/>
              </a:spcAft>
              <a:buClr>
                <a:schemeClr val="accent1"/>
              </a:buClr>
              <a:buSzPts val="2800"/>
              <a:buChar char="–"/>
            </a:pPr>
            <a:r>
              <a:rPr lang="en-US" sz="2800" dirty="0">
                <a:solidFill>
                  <a:schemeClr val="accent1"/>
                </a:solidFill>
              </a:rPr>
              <a:t>Ms. Megan Giles, Social Worker</a:t>
            </a:r>
          </a:p>
          <a:p>
            <a:pPr marL="742950" lvl="1" indent="-285750" algn="l" rtl="0">
              <a:spcBef>
                <a:spcPts val="560"/>
              </a:spcBef>
              <a:spcAft>
                <a:spcPts val="0"/>
              </a:spcAft>
              <a:buClr>
                <a:schemeClr val="accent1"/>
              </a:buClr>
              <a:buSzPts val="2800"/>
              <a:buChar char="–"/>
            </a:pPr>
            <a:r>
              <a:rPr lang="en-US" dirty="0">
                <a:solidFill>
                  <a:schemeClr val="accent1"/>
                </a:solidFill>
              </a:rPr>
              <a:t>Ms. Cynthia Morris</a:t>
            </a:r>
            <a:r>
              <a:rPr lang="en-US">
                <a:solidFill>
                  <a:schemeClr val="accent1"/>
                </a:solidFill>
              </a:rPr>
              <a:t>, Social Worker</a:t>
            </a:r>
            <a:endParaRPr/>
          </a:p>
          <a:p>
            <a:pPr marL="457200" lvl="1" indent="0" algn="l" rtl="0">
              <a:spcBef>
                <a:spcPts val="560"/>
              </a:spcBef>
              <a:spcAft>
                <a:spcPts val="0"/>
              </a:spcAft>
              <a:buClr>
                <a:schemeClr val="dk1"/>
              </a:buClr>
              <a:buSzPts val="2800"/>
              <a:buNone/>
            </a:pPr>
            <a:endParaRPr dirty="0">
              <a:solidFill>
                <a:schemeClr val="accent1"/>
              </a:solidFill>
            </a:endParaRPr>
          </a:p>
          <a:p>
            <a:pPr marL="342900" lvl="0" indent="-342900" algn="l" rtl="0">
              <a:spcBef>
                <a:spcPts val="640"/>
              </a:spcBef>
              <a:spcAft>
                <a:spcPts val="0"/>
              </a:spcAft>
              <a:buClr>
                <a:schemeClr val="accent1"/>
              </a:buClr>
              <a:buSzPts val="3200"/>
              <a:buChar char="•"/>
            </a:pPr>
            <a:r>
              <a:rPr lang="en-US" dirty="0">
                <a:solidFill>
                  <a:schemeClr val="accent1"/>
                </a:solidFill>
              </a:rPr>
              <a:t>Administration</a:t>
            </a:r>
            <a:endParaRPr dirty="0"/>
          </a:p>
          <a:p>
            <a:pPr marL="742950" lvl="1" indent="-285750" algn="l" rtl="0">
              <a:spcBef>
                <a:spcPts val="560"/>
              </a:spcBef>
              <a:spcAft>
                <a:spcPts val="0"/>
              </a:spcAft>
              <a:buClr>
                <a:schemeClr val="accent1"/>
              </a:buClr>
              <a:buSzPts val="2800"/>
              <a:buChar char="–"/>
            </a:pPr>
            <a:r>
              <a:rPr lang="en-US" sz="2800" dirty="0">
                <a:solidFill>
                  <a:schemeClr val="accent1"/>
                </a:solidFill>
              </a:rPr>
              <a:t>Mr. Cameren Stevenson</a:t>
            </a:r>
            <a:r>
              <a:rPr lang="en-US" dirty="0">
                <a:solidFill>
                  <a:schemeClr val="accent1"/>
                </a:solidFill>
              </a:rPr>
              <a:t>, Assistant Principal</a:t>
            </a:r>
            <a:endParaRPr dirty="0"/>
          </a:p>
          <a:p>
            <a:pPr marL="742950" lvl="1" indent="-285750" algn="l" rtl="0">
              <a:spcBef>
                <a:spcPts val="560"/>
              </a:spcBef>
              <a:spcAft>
                <a:spcPts val="0"/>
              </a:spcAft>
              <a:buClr>
                <a:schemeClr val="accent1"/>
              </a:buClr>
              <a:buSzPts val="2800"/>
              <a:buChar char="–"/>
            </a:pPr>
            <a:r>
              <a:rPr lang="en-US" dirty="0">
                <a:solidFill>
                  <a:schemeClr val="accent1"/>
                </a:solidFill>
              </a:rPr>
              <a:t>Mrs. Gola </a:t>
            </a:r>
            <a:r>
              <a:rPr lang="en-US" dirty="0" err="1">
                <a:solidFill>
                  <a:schemeClr val="accent1"/>
                </a:solidFill>
              </a:rPr>
              <a:t>Wanken</a:t>
            </a:r>
            <a:r>
              <a:rPr lang="en-US" dirty="0">
                <a:solidFill>
                  <a:schemeClr val="accent1"/>
                </a:solidFill>
              </a:rPr>
              <a:t>, Secretary</a:t>
            </a:r>
            <a:endParaRPr dirty="0"/>
          </a:p>
          <a:p>
            <a:pPr marL="342900" lvl="0" indent="-139700" algn="l" rtl="0">
              <a:spcBef>
                <a:spcPts val="640"/>
              </a:spcBef>
              <a:spcAft>
                <a:spcPts val="0"/>
              </a:spcAft>
              <a:buClr>
                <a:schemeClr val="dk1"/>
              </a:buClr>
              <a:buSzPts val="3200"/>
              <a:buNone/>
            </a:pPr>
            <a:endParaRPr dirty="0">
              <a:solidFill>
                <a:schemeClr val="accent1"/>
              </a:solidFill>
            </a:endParaRPr>
          </a:p>
          <a:p>
            <a:pPr marL="342900" lvl="0" indent="-139700" algn="l" rtl="0">
              <a:spcBef>
                <a:spcPts val="640"/>
              </a:spcBef>
              <a:spcAft>
                <a:spcPts val="0"/>
              </a:spcAft>
              <a:buClr>
                <a:schemeClr val="dk1"/>
              </a:buClr>
              <a:buSzPts val="3200"/>
              <a:buNone/>
            </a:pPr>
            <a:endParaRPr dirty="0">
              <a:solidFill>
                <a:schemeClr val="accent1"/>
              </a:solidFill>
            </a:endParaRPr>
          </a:p>
          <a:p>
            <a:pPr marL="342900" lvl="0" indent="-139700" algn="l" rtl="0">
              <a:spcBef>
                <a:spcPts val="640"/>
              </a:spcBef>
              <a:spcAft>
                <a:spcPts val="0"/>
              </a:spcAft>
              <a:buClr>
                <a:schemeClr val="dk1"/>
              </a:buClr>
              <a:buSzPts val="3200"/>
              <a:buNone/>
            </a:pPr>
            <a:endParaRPr dirty="0">
              <a:solidFill>
                <a:schemeClr val="accent1"/>
              </a:solidFill>
            </a:endParaRPr>
          </a:p>
          <a:p>
            <a:pPr marL="742950" lvl="1" indent="-107950" algn="l" rtl="0">
              <a:spcBef>
                <a:spcPts val="560"/>
              </a:spcBef>
              <a:spcAft>
                <a:spcPts val="0"/>
              </a:spcAft>
              <a:buClr>
                <a:schemeClr val="dk1"/>
              </a:buClr>
              <a:buSzPts val="2800"/>
              <a:buNone/>
            </a:pPr>
            <a:endParaRPr dirty="0">
              <a:solidFill>
                <a:schemeClr val="accen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457200" y="-12"/>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538CD5"/>
              </a:buClr>
              <a:buSzPts val="7200"/>
              <a:buFont typeface="Calibri"/>
              <a:buNone/>
            </a:pPr>
            <a:r>
              <a:rPr lang="en-US" sz="7200">
                <a:solidFill>
                  <a:srgbClr val="538CD5"/>
                </a:solidFill>
              </a:rPr>
              <a:t>Get Involved!!</a:t>
            </a:r>
            <a:endParaRPr/>
          </a:p>
        </p:txBody>
      </p:sp>
      <p:sp>
        <p:nvSpPr>
          <p:cNvPr id="114" name="Google Shape;114;p5"/>
          <p:cNvSpPr txBox="1">
            <a:spLocks noGrp="1"/>
          </p:cNvSpPr>
          <p:nvPr>
            <p:ph type="body" idx="1"/>
          </p:nvPr>
        </p:nvSpPr>
        <p:spPr>
          <a:xfrm>
            <a:off x="0" y="1905000"/>
            <a:ext cx="9144000" cy="4373563"/>
          </a:xfrm>
          <a:prstGeom prst="rect">
            <a:avLst/>
          </a:prstGeom>
          <a:noFill/>
          <a:ln>
            <a:noFill/>
          </a:ln>
        </p:spPr>
        <p:txBody>
          <a:bodyPr spcFirstLastPara="1" wrap="square" lIns="91425" tIns="45700" rIns="91425" bIns="45700" anchor="t" anchorCtr="0">
            <a:normAutofit fontScale="85000" lnSpcReduction="20000"/>
          </a:bodyPr>
          <a:lstStyle/>
          <a:p>
            <a:pPr marL="342900" lvl="0" indent="-327660" algn="l" rtl="0">
              <a:spcBef>
                <a:spcPts val="0"/>
              </a:spcBef>
              <a:spcAft>
                <a:spcPts val="0"/>
              </a:spcAft>
              <a:buClr>
                <a:schemeClr val="dk1"/>
              </a:buClr>
              <a:buSzPct val="100000"/>
              <a:buChar char="•"/>
            </a:pPr>
            <a:r>
              <a:rPr lang="en-US"/>
              <a:t>The more you are involved at school, the more fun you will have, and the more people you will meet.</a:t>
            </a:r>
            <a:endParaRPr/>
          </a:p>
          <a:p>
            <a:pPr marL="0" lvl="0" indent="0" algn="l" rtl="0">
              <a:lnSpc>
                <a:spcPct val="100000"/>
              </a:lnSpc>
              <a:spcBef>
                <a:spcPts val="592"/>
              </a:spcBef>
              <a:spcAft>
                <a:spcPts val="0"/>
              </a:spcAft>
              <a:buClr>
                <a:schemeClr val="dk1"/>
              </a:buClr>
              <a:buSzPct val="100000"/>
              <a:buNone/>
            </a:pPr>
            <a:endParaRPr/>
          </a:p>
          <a:p>
            <a:pPr marL="342900" lvl="0" indent="-327660" algn="l" rtl="0">
              <a:spcBef>
                <a:spcPts val="592"/>
              </a:spcBef>
              <a:spcAft>
                <a:spcPts val="0"/>
              </a:spcAft>
              <a:buClr>
                <a:schemeClr val="dk1"/>
              </a:buClr>
              <a:buSzPct val="100000"/>
              <a:buChar char="•"/>
            </a:pPr>
            <a:r>
              <a:rPr lang="en-US"/>
              <a:t>We have a variety of sports and clubs.</a:t>
            </a:r>
            <a:endParaRPr/>
          </a:p>
          <a:p>
            <a:pPr marL="342900" lvl="0" indent="-154940" algn="l" rtl="0">
              <a:spcBef>
                <a:spcPts val="592"/>
              </a:spcBef>
              <a:spcAft>
                <a:spcPts val="0"/>
              </a:spcAft>
              <a:buClr>
                <a:schemeClr val="dk1"/>
              </a:buClr>
              <a:buSzPct val="100000"/>
              <a:buNone/>
            </a:pPr>
            <a:endParaRPr/>
          </a:p>
          <a:p>
            <a:pPr marL="342900" lvl="0" indent="-327660" algn="l" rtl="0">
              <a:spcBef>
                <a:spcPts val="592"/>
              </a:spcBef>
              <a:spcAft>
                <a:spcPts val="0"/>
              </a:spcAft>
              <a:buClr>
                <a:schemeClr val="dk1"/>
              </a:buClr>
              <a:buSzPct val="100000"/>
              <a:buChar char="•"/>
            </a:pPr>
            <a:r>
              <a:rPr lang="en-US"/>
              <a:t>Mr. Edward (Chip) Snyder is our Athletic Director and Mr. Sheldon White is our Assistant Athletic Director.</a:t>
            </a:r>
            <a:endParaRPr/>
          </a:p>
          <a:p>
            <a:pPr marL="0" lvl="0" indent="0" algn="l" rtl="0">
              <a:lnSpc>
                <a:spcPct val="100000"/>
              </a:lnSpc>
              <a:spcBef>
                <a:spcPts val="592"/>
              </a:spcBef>
              <a:spcAft>
                <a:spcPts val="0"/>
              </a:spcAft>
              <a:buClr>
                <a:schemeClr val="dk1"/>
              </a:buClr>
              <a:buSzPct val="100000"/>
              <a:buNone/>
            </a:pPr>
            <a:endParaRPr/>
          </a:p>
          <a:p>
            <a:pPr marL="342900" lvl="0" indent="-327660" algn="l" rtl="0">
              <a:spcBef>
                <a:spcPts val="592"/>
              </a:spcBef>
              <a:spcAft>
                <a:spcPts val="0"/>
              </a:spcAft>
              <a:buClr>
                <a:schemeClr val="dk1"/>
              </a:buClr>
              <a:buSzPct val="100000"/>
              <a:buChar char="•"/>
            </a:pPr>
            <a:r>
              <a:rPr lang="en-US"/>
              <a:t> </a:t>
            </a:r>
            <a:r>
              <a:rPr lang="en-US" u="sng">
                <a:solidFill>
                  <a:schemeClr val="hlink"/>
                </a:solidFill>
                <a:hlinkClick r:id="rId3"/>
              </a:rPr>
              <a:t>https://chesapeakeathletics.org/</a:t>
            </a:r>
            <a:endParaRPr/>
          </a:p>
          <a:p>
            <a:pPr marL="0" lvl="0" indent="0" algn="l" rtl="0">
              <a:spcBef>
                <a:spcPts val="592"/>
              </a:spcBef>
              <a:spcAft>
                <a:spcPts val="0"/>
              </a:spcAft>
              <a:buClr>
                <a:schemeClr val="dk1"/>
              </a:buClr>
              <a:buSzPct val="100000"/>
              <a:buNone/>
            </a:pPr>
            <a:endParaRPr/>
          </a:p>
          <a:p>
            <a:pPr marL="342900" lvl="0" indent="-154940" algn="l" rtl="0">
              <a:spcBef>
                <a:spcPts val="592"/>
              </a:spcBef>
              <a:spcAft>
                <a:spcPts val="0"/>
              </a:spcAft>
              <a:buClr>
                <a:schemeClr val="dk1"/>
              </a:buClr>
              <a:buSzPct val="100000"/>
              <a:buNone/>
            </a:pPr>
            <a:endParaRPr/>
          </a:p>
        </p:txBody>
      </p:sp>
      <p:pic>
        <p:nvPicPr>
          <p:cNvPr id="115" name="Google Shape;115;p5" descr="Sports Balls Collection in Vector (Provided by Getty Images)"/>
          <p:cNvPicPr preferRelativeResize="0"/>
          <p:nvPr/>
        </p:nvPicPr>
        <p:blipFill>
          <a:blip r:embed="rId4">
            <a:alphaModFix/>
          </a:blip>
          <a:stretch>
            <a:fillRect/>
          </a:stretch>
        </p:blipFill>
        <p:spPr>
          <a:xfrm>
            <a:off x="6817200" y="5586889"/>
            <a:ext cx="1869599" cy="1045535"/>
          </a:xfrm>
          <a:prstGeom prst="rect">
            <a:avLst/>
          </a:prstGeom>
          <a:noFill/>
          <a:ln>
            <a:noFill/>
          </a:ln>
        </p:spPr>
      </p:pic>
      <p:pic>
        <p:nvPicPr>
          <p:cNvPr id="116" name="Google Shape;116;p5" descr="3d illustration of happy man with phone and headphones listening to music on color background with note and word music. 3d render design of man character dancing with note (Provided by Getty Images)"/>
          <p:cNvPicPr preferRelativeResize="0"/>
          <p:nvPr/>
        </p:nvPicPr>
        <p:blipFill>
          <a:blip r:embed="rId5">
            <a:alphaModFix/>
          </a:blip>
          <a:stretch>
            <a:fillRect/>
          </a:stretch>
        </p:blipFill>
        <p:spPr>
          <a:xfrm>
            <a:off x="6915187" y="2526650"/>
            <a:ext cx="2165299" cy="1282099"/>
          </a:xfrm>
          <a:prstGeom prst="rect">
            <a:avLst/>
          </a:prstGeom>
          <a:noFill/>
          <a:ln>
            <a:noFill/>
          </a:ln>
        </p:spPr>
      </p:pic>
      <p:pic>
        <p:nvPicPr>
          <p:cNvPr id="117" name="Google Shape;117;p5" descr="Robotics AI Technology Texture Bottom Blue (Provided by Getty Images)"/>
          <p:cNvPicPr preferRelativeResize="0"/>
          <p:nvPr/>
        </p:nvPicPr>
        <p:blipFill>
          <a:blip r:embed="rId6">
            <a:alphaModFix/>
          </a:blip>
          <a:stretch>
            <a:fillRect/>
          </a:stretch>
        </p:blipFill>
        <p:spPr>
          <a:xfrm rot="-8">
            <a:off x="457208" y="5730572"/>
            <a:ext cx="2165284" cy="901847"/>
          </a:xfrm>
          <a:prstGeom prst="rect">
            <a:avLst/>
          </a:prstGeom>
          <a:noFill/>
          <a:ln>
            <a:noFill/>
          </a:ln>
        </p:spPr>
      </p:pic>
      <p:pic>
        <p:nvPicPr>
          <p:cNvPr id="118" name="Google Shape;118;p5" descr="Leadership. 3d (Provided by Getty Images)"/>
          <p:cNvPicPr preferRelativeResize="0"/>
          <p:nvPr/>
        </p:nvPicPr>
        <p:blipFill>
          <a:blip r:embed="rId7">
            <a:alphaModFix/>
          </a:blip>
          <a:stretch>
            <a:fillRect/>
          </a:stretch>
        </p:blipFill>
        <p:spPr>
          <a:xfrm>
            <a:off x="3599050" y="5540462"/>
            <a:ext cx="2583352" cy="12820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457200" y="152400"/>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B0F0"/>
              </a:buClr>
              <a:buSzPts val="8000"/>
              <a:buFont typeface="Calibri"/>
              <a:buNone/>
            </a:pPr>
            <a:r>
              <a:rPr lang="en-US" sz="8000" dirty="0">
                <a:solidFill>
                  <a:srgbClr val="00B0F0"/>
                </a:solidFill>
              </a:rPr>
              <a:t>Homeroom Period</a:t>
            </a:r>
            <a:endParaRPr dirty="0"/>
          </a:p>
        </p:txBody>
      </p:sp>
      <p:sp>
        <p:nvSpPr>
          <p:cNvPr id="124" name="Google Shape;124;p6"/>
          <p:cNvSpPr txBox="1">
            <a:spLocks noGrp="1"/>
          </p:cNvSpPr>
          <p:nvPr>
            <p:ph type="body" idx="1"/>
          </p:nvPr>
        </p:nvSpPr>
        <p:spPr>
          <a:xfrm>
            <a:off x="457200" y="1295400"/>
            <a:ext cx="8229600" cy="838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n-US" dirty="0"/>
              <a:t>Monday morning, after 2</a:t>
            </a:r>
            <a:r>
              <a:rPr lang="en-US" baseline="30000" dirty="0"/>
              <a:t>nd</a:t>
            </a:r>
            <a:r>
              <a:rPr lang="en-US" dirty="0"/>
              <a:t> Period</a:t>
            </a:r>
            <a:endParaRPr dirty="0"/>
          </a:p>
        </p:txBody>
      </p:sp>
      <p:pic>
        <p:nvPicPr>
          <p:cNvPr id="125" name="Google Shape;125;p6" descr="Image result for clock"/>
          <p:cNvPicPr preferRelativeResize="0"/>
          <p:nvPr/>
        </p:nvPicPr>
        <p:blipFill rotWithShape="1">
          <a:blip r:embed="rId3">
            <a:alphaModFix/>
          </a:blip>
          <a:srcRect/>
          <a:stretch/>
        </p:blipFill>
        <p:spPr>
          <a:xfrm>
            <a:off x="6781800" y="1905000"/>
            <a:ext cx="1362075" cy="1362075"/>
          </a:xfrm>
          <a:prstGeom prst="rect">
            <a:avLst/>
          </a:prstGeom>
          <a:noFill/>
          <a:ln>
            <a:noFill/>
          </a:ln>
        </p:spPr>
      </p:pic>
      <p:sp>
        <p:nvSpPr>
          <p:cNvPr id="126" name="Google Shape;126;p6"/>
          <p:cNvSpPr txBox="1"/>
          <p:nvPr/>
        </p:nvSpPr>
        <p:spPr>
          <a:xfrm>
            <a:off x="533400" y="3200400"/>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B0F0"/>
              </a:buClr>
              <a:buSzPts val="8800"/>
              <a:buFont typeface="Calibri"/>
              <a:buNone/>
            </a:pPr>
            <a:r>
              <a:rPr lang="en-US" sz="8800" b="0" i="0" u="none" strike="noStrike" cap="none">
                <a:solidFill>
                  <a:srgbClr val="00B0F0"/>
                </a:solidFill>
                <a:latin typeface="Calibri"/>
                <a:ea typeface="Calibri"/>
                <a:cs typeface="Calibri"/>
                <a:sym typeface="Calibri"/>
              </a:rPr>
              <a:t>ROAR Period</a:t>
            </a:r>
            <a:endParaRPr/>
          </a:p>
        </p:txBody>
      </p:sp>
      <p:sp>
        <p:nvSpPr>
          <p:cNvPr id="127" name="Google Shape;127;p6"/>
          <p:cNvSpPr txBox="1"/>
          <p:nvPr/>
        </p:nvSpPr>
        <p:spPr>
          <a:xfrm>
            <a:off x="457200" y="4300668"/>
            <a:ext cx="8229600" cy="2404931"/>
          </a:xfrm>
          <a:prstGeom prst="rect">
            <a:avLst/>
          </a:prstGeom>
          <a:noFill/>
          <a:ln>
            <a:noFill/>
          </a:ln>
        </p:spPr>
        <p:txBody>
          <a:bodyPr spcFirstLastPara="1" wrap="square" lIns="91425" tIns="45700" rIns="91425" bIns="45700" anchor="t" anchorCtr="0">
            <a:normAutofit fontScale="92500" lnSpcReduction="10000"/>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Tuesday-Friday after 2</a:t>
            </a:r>
            <a:r>
              <a:rPr lang="en-US" sz="3200" b="0" i="0" u="none" strike="noStrike" cap="none" baseline="30000">
                <a:solidFill>
                  <a:schemeClr val="dk1"/>
                </a:solidFill>
                <a:latin typeface="Calibri"/>
                <a:ea typeface="Calibri"/>
                <a:cs typeface="Calibri"/>
                <a:sym typeface="Calibri"/>
              </a:rPr>
              <a:t>nd</a:t>
            </a:r>
            <a:r>
              <a:rPr lang="en-US" sz="3200" b="0" i="0" u="none" strike="noStrike" cap="none">
                <a:solidFill>
                  <a:schemeClr val="dk1"/>
                </a:solidFill>
                <a:latin typeface="Calibri"/>
                <a:ea typeface="Calibri"/>
                <a:cs typeface="Calibri"/>
                <a:sym typeface="Calibri"/>
              </a:rPr>
              <a:t> Period</a:t>
            </a:r>
            <a:endParaRPr/>
          </a:p>
          <a:p>
            <a:pPr marL="342900" marR="0" lvl="0" indent="-342900" algn="l" rtl="0">
              <a:spcBef>
                <a:spcPts val="592"/>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Students will have time to:</a:t>
            </a:r>
            <a:endParaRPr/>
          </a:p>
          <a:p>
            <a:pPr marL="742950" marR="0" lvl="1" indent="-285750" algn="l" rtl="0">
              <a:spcBef>
                <a:spcPts val="518"/>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Attend clubs/organization meetings</a:t>
            </a:r>
            <a:endParaRPr/>
          </a:p>
          <a:p>
            <a:pPr marL="742950" marR="0" lvl="1" indent="-285750" algn="l" rtl="0">
              <a:spcBef>
                <a:spcPts val="518"/>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Meet with teachers about grades, assignments, redo tests/quizzes, etc.</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3" name="Picture 2">
            <a:extLst>
              <a:ext uri="{FF2B5EF4-FFF2-40B4-BE49-F238E27FC236}">
                <a16:creationId xmlns:a16="http://schemas.microsoft.com/office/drawing/2014/main" id="{7A46B627-871F-4B98-07EE-A608A05D8260}"/>
              </a:ext>
            </a:extLst>
          </p:cNvPr>
          <p:cNvPicPr>
            <a:picLocks noChangeAspect="1"/>
          </p:cNvPicPr>
          <p:nvPr/>
        </p:nvPicPr>
        <p:blipFill>
          <a:blip r:embed="rId3"/>
          <a:stretch>
            <a:fillRect/>
          </a:stretch>
        </p:blipFill>
        <p:spPr>
          <a:xfrm>
            <a:off x="1" y="313826"/>
            <a:ext cx="9108040" cy="620584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8"/>
          <p:cNvSpPr txBox="1"/>
          <p:nvPr/>
        </p:nvSpPr>
        <p:spPr>
          <a:xfrm>
            <a:off x="2057400" y="405825"/>
            <a:ext cx="5359797" cy="38164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chemeClr val="dk1"/>
                </a:solidFill>
                <a:latin typeface="Calibri"/>
                <a:ea typeface="Calibri"/>
                <a:cs typeface="Calibri"/>
                <a:sym typeface="Calibri"/>
              </a:rPr>
              <a:t>A Sample 9</a:t>
            </a:r>
            <a:r>
              <a:rPr lang="en-US" sz="3200" b="0" i="0" u="none" strike="noStrike" cap="none" baseline="30000">
                <a:solidFill>
                  <a:schemeClr val="dk1"/>
                </a:solidFill>
                <a:latin typeface="Calibri"/>
                <a:ea typeface="Calibri"/>
                <a:cs typeface="Calibri"/>
                <a:sym typeface="Calibri"/>
              </a:rPr>
              <a:t>th</a:t>
            </a:r>
            <a:r>
              <a:rPr lang="en-US" sz="3200" b="0" i="0" u="none" strike="noStrike" cap="none">
                <a:solidFill>
                  <a:schemeClr val="dk1"/>
                </a:solidFill>
                <a:latin typeface="Calibri"/>
                <a:ea typeface="Calibri"/>
                <a:cs typeface="Calibri"/>
                <a:sym typeface="Calibri"/>
              </a:rPr>
              <a:t> Grade Schedule</a:t>
            </a:r>
            <a:br>
              <a:rPr lang="en-US" sz="3200" b="0" i="0" u="none" strike="noStrike" cap="none">
                <a:solidFill>
                  <a:schemeClr val="dk1"/>
                </a:solidFill>
                <a:latin typeface="Calibri"/>
                <a:ea typeface="Calibri"/>
                <a:cs typeface="Calibri"/>
                <a:sym typeface="Calibri"/>
              </a:rPr>
            </a:br>
            <a:r>
              <a:rPr lang="en-US" sz="1400" b="0" i="0" u="none" strike="noStrike" cap="none">
                <a:solidFill>
                  <a:schemeClr val="dk1"/>
                </a:solidFill>
                <a:latin typeface="Calibri"/>
                <a:ea typeface="Calibri"/>
                <a:cs typeface="Calibri"/>
                <a:sym typeface="Calibri"/>
              </a:rPr>
              <a:t>1</a:t>
            </a:r>
            <a:r>
              <a:rPr lang="en-US" sz="1400" b="0" i="0" u="none" strike="noStrike" cap="none" baseline="30000">
                <a:solidFill>
                  <a:schemeClr val="dk1"/>
                </a:solidFill>
                <a:latin typeface="Calibri"/>
                <a:ea typeface="Calibri"/>
                <a:cs typeface="Calibri"/>
                <a:sym typeface="Calibri"/>
              </a:rPr>
              <a:t>st</a:t>
            </a:r>
            <a:r>
              <a:rPr lang="en-US" sz="1400" b="0" i="0" u="none" strike="noStrike" cap="none">
                <a:solidFill>
                  <a:schemeClr val="dk1"/>
                </a:solidFill>
                <a:latin typeface="Calibri"/>
                <a:ea typeface="Calibri"/>
                <a:cs typeface="Calibri"/>
                <a:sym typeface="Calibri"/>
              </a:rPr>
              <a:t> Semester</a:t>
            </a:r>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r>
              <a:rPr lang="en-US" sz="1400" b="0" i="0" u="none" strike="noStrike" cap="none">
                <a:solidFill>
                  <a:schemeClr val="dk1"/>
                </a:solidFill>
                <a:latin typeface="Calibri"/>
                <a:ea typeface="Calibri"/>
                <a:cs typeface="Calibri"/>
                <a:sym typeface="Calibri"/>
              </a:rPr>
              <a:t>2</a:t>
            </a:r>
            <a:r>
              <a:rPr lang="en-US" sz="1400" b="0" i="0" u="none" strike="noStrike" cap="none" baseline="30000">
                <a:solidFill>
                  <a:schemeClr val="dk1"/>
                </a:solidFill>
                <a:latin typeface="Calibri"/>
                <a:ea typeface="Calibri"/>
                <a:cs typeface="Calibri"/>
                <a:sym typeface="Calibri"/>
              </a:rPr>
              <a:t>nd</a:t>
            </a:r>
            <a:r>
              <a:rPr lang="en-US" sz="1400" b="0" i="0" u="none" strike="noStrike" cap="none">
                <a:solidFill>
                  <a:schemeClr val="dk1"/>
                </a:solidFill>
                <a:latin typeface="Calibri"/>
                <a:ea typeface="Calibri"/>
                <a:cs typeface="Calibri"/>
                <a:sym typeface="Calibri"/>
              </a:rPr>
              <a:t> Semester</a:t>
            </a:r>
            <a:endParaRPr/>
          </a:p>
        </p:txBody>
      </p:sp>
      <p:pic>
        <p:nvPicPr>
          <p:cNvPr id="3" name="Picture 2">
            <a:extLst>
              <a:ext uri="{FF2B5EF4-FFF2-40B4-BE49-F238E27FC236}">
                <a16:creationId xmlns:a16="http://schemas.microsoft.com/office/drawing/2014/main" id="{93646284-80DE-3855-E4E5-48B2B71EF870}"/>
              </a:ext>
            </a:extLst>
          </p:cNvPr>
          <p:cNvPicPr>
            <a:picLocks noChangeAspect="1"/>
          </p:cNvPicPr>
          <p:nvPr/>
        </p:nvPicPr>
        <p:blipFill>
          <a:blip r:embed="rId3"/>
          <a:stretch>
            <a:fillRect/>
          </a:stretch>
        </p:blipFill>
        <p:spPr>
          <a:xfrm>
            <a:off x="395940" y="1138363"/>
            <a:ext cx="8565180" cy="2757570"/>
          </a:xfrm>
          <a:prstGeom prst="rect">
            <a:avLst/>
          </a:prstGeom>
        </p:spPr>
      </p:pic>
      <p:pic>
        <p:nvPicPr>
          <p:cNvPr id="5" name="Picture 4">
            <a:extLst>
              <a:ext uri="{FF2B5EF4-FFF2-40B4-BE49-F238E27FC236}">
                <a16:creationId xmlns:a16="http://schemas.microsoft.com/office/drawing/2014/main" id="{914C244A-149A-8F32-A9BC-4CDF9BD16C41}"/>
              </a:ext>
            </a:extLst>
          </p:cNvPr>
          <p:cNvPicPr>
            <a:picLocks noChangeAspect="1"/>
          </p:cNvPicPr>
          <p:nvPr/>
        </p:nvPicPr>
        <p:blipFill>
          <a:blip r:embed="rId4"/>
          <a:stretch>
            <a:fillRect/>
          </a:stretch>
        </p:blipFill>
        <p:spPr>
          <a:xfrm>
            <a:off x="395940" y="4135182"/>
            <a:ext cx="8530567" cy="272281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9"/>
          <p:cNvSpPr txBox="1">
            <a:spLocks noGrp="1"/>
          </p:cNvSpPr>
          <p:nvPr>
            <p:ph type="title"/>
          </p:nvPr>
        </p:nvSpPr>
        <p:spPr>
          <a:xfrm>
            <a:off x="990600" y="237688"/>
            <a:ext cx="6705600" cy="9906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accent1"/>
              </a:buClr>
              <a:buSzPct val="100000"/>
              <a:buFont typeface="Calibri"/>
              <a:buNone/>
            </a:pPr>
            <a:r>
              <a:rPr lang="en-US">
                <a:solidFill>
                  <a:schemeClr val="accent1"/>
                </a:solidFill>
              </a:rPr>
              <a:t>Why Are Credits Important:  Grade Promotion</a:t>
            </a:r>
            <a:endParaRPr/>
          </a:p>
        </p:txBody>
      </p:sp>
      <p:sp>
        <p:nvSpPr>
          <p:cNvPr id="145" name="Google Shape;145;p9"/>
          <p:cNvSpPr txBox="1">
            <a:spLocks noGrp="1"/>
          </p:cNvSpPr>
          <p:nvPr>
            <p:ph type="body" idx="1"/>
          </p:nvPr>
        </p:nvSpPr>
        <p:spPr>
          <a:xfrm>
            <a:off x="0" y="1219200"/>
            <a:ext cx="8458200" cy="5516563"/>
          </a:xfrm>
          <a:prstGeom prst="rect">
            <a:avLst/>
          </a:prstGeom>
          <a:noFill/>
          <a:ln>
            <a:noFill/>
          </a:ln>
        </p:spPr>
        <p:txBody>
          <a:bodyPr spcFirstLastPara="1" wrap="square" lIns="91425" tIns="45700" rIns="91425" bIns="45700" anchor="t" anchorCtr="0">
            <a:normAutofit fontScale="92500" lnSpcReduction="10000"/>
          </a:bodyPr>
          <a:lstStyle/>
          <a:p>
            <a:pPr marL="742950" lvl="1" indent="-285750" algn="l" rtl="0">
              <a:spcBef>
                <a:spcPts val="0"/>
              </a:spcBef>
              <a:spcAft>
                <a:spcPts val="0"/>
              </a:spcAft>
              <a:buClr>
                <a:schemeClr val="dk1"/>
              </a:buClr>
              <a:buSzPct val="100000"/>
              <a:buNone/>
            </a:pPr>
            <a:endParaRPr/>
          </a:p>
          <a:p>
            <a:pPr marL="742950" lvl="1" indent="-285750" algn="l" rtl="0">
              <a:spcBef>
                <a:spcPts val="518"/>
              </a:spcBef>
              <a:spcAft>
                <a:spcPts val="0"/>
              </a:spcAft>
              <a:buClr>
                <a:schemeClr val="dk1"/>
              </a:buClr>
              <a:buSzPct val="100000"/>
              <a:buNone/>
            </a:pPr>
            <a:endParaRPr/>
          </a:p>
          <a:p>
            <a:pPr marL="742950" lvl="1" indent="-285750" algn="l" rtl="0">
              <a:spcBef>
                <a:spcPts val="518"/>
              </a:spcBef>
              <a:spcAft>
                <a:spcPts val="0"/>
              </a:spcAft>
              <a:buClr>
                <a:schemeClr val="dk1"/>
              </a:buClr>
              <a:buSzPct val="100000"/>
              <a:buNone/>
            </a:pPr>
            <a:endParaRPr/>
          </a:p>
          <a:p>
            <a:pPr marL="742950" lvl="1" indent="-285750" algn="l" rtl="0">
              <a:spcBef>
                <a:spcPts val="518"/>
              </a:spcBef>
              <a:spcAft>
                <a:spcPts val="0"/>
              </a:spcAft>
              <a:buClr>
                <a:schemeClr val="dk1"/>
              </a:buClr>
              <a:buSzPct val="100000"/>
              <a:buNone/>
            </a:pPr>
            <a:endParaRPr/>
          </a:p>
          <a:p>
            <a:pPr marL="742950" lvl="1" indent="-285750" algn="l" rtl="0">
              <a:spcBef>
                <a:spcPts val="518"/>
              </a:spcBef>
              <a:spcAft>
                <a:spcPts val="0"/>
              </a:spcAft>
              <a:buClr>
                <a:schemeClr val="dk1"/>
              </a:buClr>
              <a:buSzPct val="100000"/>
              <a:buNone/>
            </a:pPr>
            <a:endParaRPr/>
          </a:p>
          <a:p>
            <a:pPr marL="742950" lvl="1" indent="-285750" algn="l" rtl="0">
              <a:spcBef>
                <a:spcPts val="518"/>
              </a:spcBef>
              <a:spcAft>
                <a:spcPts val="0"/>
              </a:spcAft>
              <a:buClr>
                <a:schemeClr val="dk1"/>
              </a:buClr>
              <a:buSzPct val="100000"/>
              <a:buNone/>
            </a:pPr>
            <a:endParaRPr/>
          </a:p>
          <a:p>
            <a:pPr marL="742950" lvl="1" indent="-285750" algn="l" rtl="0">
              <a:spcBef>
                <a:spcPts val="518"/>
              </a:spcBef>
              <a:spcAft>
                <a:spcPts val="0"/>
              </a:spcAft>
              <a:buClr>
                <a:schemeClr val="dk1"/>
              </a:buClr>
              <a:buSzPct val="100000"/>
              <a:buNone/>
            </a:pPr>
            <a:endParaRPr/>
          </a:p>
          <a:p>
            <a:pPr marL="742950" lvl="1" indent="-285750" algn="l" rtl="0">
              <a:spcBef>
                <a:spcPts val="518"/>
              </a:spcBef>
              <a:spcAft>
                <a:spcPts val="0"/>
              </a:spcAft>
              <a:buClr>
                <a:schemeClr val="dk1"/>
              </a:buClr>
              <a:buSzPct val="100000"/>
              <a:buNone/>
            </a:pPr>
            <a:endParaRPr/>
          </a:p>
          <a:p>
            <a:pPr marL="742950" lvl="1" indent="-285750" algn="l" rtl="0">
              <a:spcBef>
                <a:spcPts val="518"/>
              </a:spcBef>
              <a:spcAft>
                <a:spcPts val="0"/>
              </a:spcAft>
              <a:buClr>
                <a:schemeClr val="dk1"/>
              </a:buClr>
              <a:buSzPct val="100000"/>
              <a:buNone/>
            </a:pPr>
            <a:endParaRPr/>
          </a:p>
          <a:p>
            <a:pPr marL="742950" lvl="1" indent="-285750" algn="l" rtl="0">
              <a:spcBef>
                <a:spcPts val="518"/>
              </a:spcBef>
              <a:spcAft>
                <a:spcPts val="0"/>
              </a:spcAft>
              <a:buClr>
                <a:schemeClr val="dk1"/>
              </a:buClr>
              <a:buSzPct val="100000"/>
              <a:buNone/>
            </a:pPr>
            <a:endParaRPr/>
          </a:p>
          <a:p>
            <a:pPr marL="742950" lvl="1" indent="-285750" algn="ctr" rtl="0">
              <a:spcBef>
                <a:spcPts val="518"/>
              </a:spcBef>
              <a:spcAft>
                <a:spcPts val="0"/>
              </a:spcAft>
              <a:buClr>
                <a:srgbClr val="00B050"/>
              </a:buClr>
              <a:buSzPct val="100000"/>
              <a:buNone/>
            </a:pPr>
            <a:r>
              <a:rPr lang="en-US">
                <a:solidFill>
                  <a:srgbClr val="00B050"/>
                </a:solidFill>
              </a:rPr>
              <a:t>YOU MUST ATTEND SCHOOL AND COMPLETE YOUR WORK IN ORDER TO EARN CREDIT</a:t>
            </a:r>
            <a:endParaRPr/>
          </a:p>
          <a:p>
            <a:pPr marL="742950" lvl="1" indent="-121284" algn="l" rtl="0">
              <a:spcBef>
                <a:spcPts val="518"/>
              </a:spcBef>
              <a:spcAft>
                <a:spcPts val="0"/>
              </a:spcAft>
              <a:buClr>
                <a:schemeClr val="dk1"/>
              </a:buClr>
              <a:buSzPct val="100000"/>
              <a:buNone/>
            </a:pPr>
            <a:endParaRPr/>
          </a:p>
        </p:txBody>
      </p:sp>
      <p:pic>
        <p:nvPicPr>
          <p:cNvPr id="146" name="Google Shape;146;p9"/>
          <p:cNvPicPr preferRelativeResize="0"/>
          <p:nvPr/>
        </p:nvPicPr>
        <p:blipFill rotWithShape="1">
          <a:blip r:embed="rId3">
            <a:alphaModFix/>
          </a:blip>
          <a:srcRect/>
          <a:stretch/>
        </p:blipFill>
        <p:spPr>
          <a:xfrm>
            <a:off x="168274" y="1810533"/>
            <a:ext cx="8747126" cy="2875767"/>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3064</TotalTime>
  <Words>631</Words>
  <Application>Microsoft Office PowerPoint</Application>
  <PresentationFormat>On-screen Show (4:3)</PresentationFormat>
  <Paragraphs>118</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Comic Sans MS</vt:lpstr>
      <vt:lpstr>Office Theme</vt:lpstr>
      <vt:lpstr>WELCOME TO CHESAPEAKE  HIGH SCHOOL  HOME OF THE COUGARS</vt:lpstr>
      <vt:lpstr>Student Services </vt:lpstr>
      <vt:lpstr>Administration</vt:lpstr>
      <vt:lpstr>Chesapeake Regional Program (CRP)</vt:lpstr>
      <vt:lpstr>Get Involved!!</vt:lpstr>
      <vt:lpstr>Homeroom Period</vt:lpstr>
      <vt:lpstr>PowerPoint Presentation</vt:lpstr>
      <vt:lpstr>PowerPoint Presentation</vt:lpstr>
      <vt:lpstr>Why Are Credits Important:  Grade Promotion</vt:lpstr>
      <vt:lpstr>Graduation Requirements</vt:lpstr>
      <vt:lpstr>CAT-North Career  Explorations Program</vt:lpstr>
      <vt:lpstr>HELPFUL TIPS</vt:lpstr>
      <vt:lpstr>HELPFUL TIPS CONTINUED</vt:lpstr>
      <vt:lpstr>9th Grade Day</vt:lpstr>
      <vt:lpstr>Before or after you tour the building…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cshiflett</dc:creator>
  <cp:lastModifiedBy>Gibbons, Kristin M</cp:lastModifiedBy>
  <cp:revision>6</cp:revision>
  <dcterms:created xsi:type="dcterms:W3CDTF">2011-08-18T15:12:29Z</dcterms:created>
  <dcterms:modified xsi:type="dcterms:W3CDTF">2026-08-17T12:29:52Z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0x0101007C6C932B83FC2747AB227F51AF064832</vt:lpwstr>
  </property>
</Properties>
</file>