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BCDB44-9405-44D0-AE35-74207712F222}">
  <a:tblStyle styleId="{D1BCDB44-9405-44D0-AE35-74207712F22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ons, Kristin M" userId="1214002f-b9f5-4321-a9c1-ba09ee45f6d2" providerId="ADAL" clId="{243955AE-D309-45B7-8D97-881E1803639F}"/>
    <pc:docChg chg="modSld">
      <pc:chgData name="Gibbons, Kristin M" userId="1214002f-b9f5-4321-a9c1-ba09ee45f6d2" providerId="ADAL" clId="{243955AE-D309-45B7-8D97-881E1803639F}" dt="2023-12-06T15:47:53.514" v="5" actId="20577"/>
      <pc:docMkLst>
        <pc:docMk/>
      </pc:docMkLst>
      <pc:sldChg chg="modSp mod">
        <pc:chgData name="Gibbons, Kristin M" userId="1214002f-b9f5-4321-a9c1-ba09ee45f6d2" providerId="ADAL" clId="{243955AE-D309-45B7-8D97-881E1803639F}" dt="2023-12-06T15:47:53.514" v="5" actId="20577"/>
        <pc:sldMkLst>
          <pc:docMk/>
          <pc:sldMk cId="0" sldId="267"/>
        </pc:sldMkLst>
        <pc:spChg chg="mod">
          <ac:chgData name="Gibbons, Kristin M" userId="1214002f-b9f5-4321-a9c1-ba09ee45f6d2" providerId="ADAL" clId="{243955AE-D309-45B7-8D97-881E1803639F}" dt="2023-12-06T15:47:53.514" v="5" actId="20577"/>
          <ac:spMkLst>
            <pc:docMk/>
            <pc:sldMk cId="0" sldId="267"/>
            <ac:spMk id="16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479ff8e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b479ff8ed8_0_0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400" cy="4176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b479ff8ed8_0_0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00" cy="463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YhcBjJiIm0VOz4k9d5nYTKa_ihdrSz2kSWtjNPTHlRlZ88g/viewfor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subTitle" idx="1"/>
          </p:nvPr>
        </p:nvSpPr>
        <p:spPr>
          <a:xfrm>
            <a:off x="1524000" y="990600"/>
            <a:ext cx="64008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6600"/>
              <a:buNone/>
            </a:pPr>
            <a:r>
              <a:rPr lang="en-US" sz="6600" dirty="0">
                <a:solidFill>
                  <a:srgbClr val="538CD5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Coming Soon To CHS……</a:t>
            </a:r>
            <a:endParaRPr dirty="0"/>
          </a:p>
          <a:p>
            <a:pPr marL="0" lvl="0" indent="0" algn="ctr" rtl="0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</a:pPr>
            <a:endParaRPr sz="6600" dirty="0">
              <a:solidFill>
                <a:srgbClr val="538CD5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1320"/>
              </a:spcBef>
              <a:spcAft>
                <a:spcPts val="0"/>
              </a:spcAft>
              <a:buClr>
                <a:srgbClr val="17365D"/>
              </a:buClr>
              <a:buSzPts val="6600"/>
              <a:buNone/>
            </a:pPr>
            <a:r>
              <a:rPr lang="en-US" sz="6600" dirty="0">
                <a:solidFill>
                  <a:srgbClr val="17365D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 OF 2028</a:t>
            </a:r>
            <a:endParaRPr dirty="0"/>
          </a:p>
        </p:txBody>
      </p:sp>
      <p:pic>
        <p:nvPicPr>
          <p:cNvPr id="89" name="Google Shape;89;p13" descr="18859USPUFC478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7000" y="5181600"/>
            <a:ext cx="1905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 descr="18859USPUFC478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5334000"/>
            <a:ext cx="1905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0" y="6858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Graduation Requirements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381000" y="1676400"/>
            <a:ext cx="8229600" cy="39973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All students need </a:t>
            </a:r>
            <a:r>
              <a:rPr lang="en-US" b="1" u="sng">
                <a:solidFill>
                  <a:srgbClr val="FF3300"/>
                </a:solidFill>
              </a:rPr>
              <a:t>26</a:t>
            </a:r>
            <a:r>
              <a:rPr lang="en-US"/>
              <a:t> credits to graduate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All students need a </a:t>
            </a:r>
            <a:r>
              <a:rPr lang="en-US" b="1">
                <a:solidFill>
                  <a:srgbClr val="FF0000"/>
                </a:solidFill>
              </a:rPr>
              <a:t>completer</a:t>
            </a:r>
            <a:r>
              <a:rPr lang="en-US"/>
              <a:t> path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All students must pass required state assessments		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Core Graduation Requirements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4 credits of English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3 credits of Social Studies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3 credits of Science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4 credits of Math</a:t>
            </a:r>
          </a:p>
          <a:p>
            <a:pPr marL="457200" lvl="1" indent="0">
              <a:spcBef>
                <a:spcPts val="640"/>
              </a:spcBef>
              <a:buSzPts val="3200"/>
              <a:buNone/>
            </a:pPr>
            <a:r>
              <a:rPr lang="en-US" dirty="0"/>
              <a:t>(You will take math all four years of high school)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03" name="Google Shape;103;p15" descr="C:\Documents and Settings\JALTSHULER\Local Settings\Temporary Internet Files\Content.IE5\59OPOQ8P\MCj03327900000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1447800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/>
              <a:t>Elective Graduation Requirements</a:t>
            </a: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1 credit of Physical Education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1 credit of Fine Arts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1 credit of Technology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1 credit of Health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/>
              <a:t>½ credit Community </a:t>
            </a:r>
            <a:r>
              <a:rPr lang="en-US" dirty="0"/>
              <a:t>Citizenship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en-US" dirty="0"/>
              <a:t>7½ credits of General Electives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10" name="Google Shape;110;p16" descr="C:\Documents and Settings\JALTSHULER\Local Settings\Temporary Internet Files\Content.IE5\59OPOQ8P\MCj03327900000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1447800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ctrTitle"/>
          </p:nvPr>
        </p:nvSpPr>
        <p:spPr>
          <a:xfrm>
            <a:off x="838200" y="-3070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Scheduling Process</a:t>
            </a: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subTitle" idx="1"/>
          </p:nvPr>
        </p:nvSpPr>
        <p:spPr>
          <a:xfrm>
            <a:off x="304800" y="1066800"/>
            <a:ext cx="84582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None/>
            </a:pPr>
            <a:r>
              <a:rPr lang="en-US">
                <a:solidFill>
                  <a:srgbClr val="0070C0"/>
                </a:solidFill>
              </a:rPr>
              <a:t>Core Classes</a:t>
            </a:r>
            <a:endParaRPr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0070C0"/>
                </a:solidFill>
              </a:rPr>
              <a:t>Current teachers will make recommendations</a:t>
            </a:r>
            <a:endParaRPr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0070C0"/>
                </a:solidFill>
              </a:rPr>
              <a:t>In the spring, recommended courses as well as the student-selected electives will be available in the online portal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Elective Classes</a:t>
            </a:r>
            <a:endParaRPr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Student selected; no guarantees</a:t>
            </a:r>
            <a:endParaRPr/>
          </a:p>
          <a:p>
            <a:pPr marL="457200" lvl="0" indent="-4572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Limited options due to pre-requisites and class numbers</a:t>
            </a:r>
            <a:endParaRPr/>
          </a:p>
          <a:p>
            <a:pPr marL="457200" lvl="0" indent="-2540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1143000" y="274638"/>
            <a:ext cx="75438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SAMPLE OF HOW CLASSES FIT</a:t>
            </a:r>
            <a:br>
              <a:rPr lang="en-US" sz="3959"/>
            </a:br>
            <a:r>
              <a:rPr lang="en-US" sz="3959"/>
              <a:t>SEMESTER 1</a:t>
            </a:r>
            <a:endParaRPr sz="3959"/>
          </a:p>
        </p:txBody>
      </p:sp>
      <p:graphicFrame>
        <p:nvGraphicFramePr>
          <p:cNvPr id="143" name="Google Shape;143;p21"/>
          <p:cNvGraphicFramePr/>
          <p:nvPr/>
        </p:nvGraphicFramePr>
        <p:xfrm>
          <a:off x="0" y="1600200"/>
          <a:ext cx="9143975" cy="4659600"/>
        </p:xfrm>
        <a:graphic>
          <a:graphicData uri="http://schemas.openxmlformats.org/drawingml/2006/table">
            <a:tbl>
              <a:tblPr firstRow="1" firstCol="1" bandRow="1">
                <a:noFill/>
                <a:tableStyleId>{D1BCDB44-9405-44D0-AE35-74207712F222}</a:tableStyleId>
              </a:tblPr>
              <a:tblGrid>
                <a:gridCol w="186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A-Day</a:t>
                      </a:r>
                      <a:endParaRPr sz="23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B-Day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650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Fall</a:t>
                      </a:r>
                      <a:br>
                        <a:rPr lang="en-US" sz="2300" u="none" strike="noStrike" cap="none"/>
                      </a:br>
                      <a:r>
                        <a:rPr lang="en-US" sz="1600" u="none" strike="noStrike" cap="none"/>
                        <a:t>1</a:t>
                      </a:r>
                      <a:r>
                        <a:rPr lang="en-US" sz="1600" u="none" strike="noStrike" cap="none" baseline="30000"/>
                        <a:t>st</a:t>
                      </a:r>
                      <a:r>
                        <a:rPr lang="en-US" sz="1600" u="none" strike="noStrike" cap="none"/>
                        <a:t> Semester</a:t>
                      </a:r>
                      <a:endParaRPr sz="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September-January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1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br>
                        <a:rPr lang="en-US" sz="2300" u="none" strike="noStrike" cap="none"/>
                      </a:br>
                      <a:r>
                        <a:rPr lang="en-US" sz="2300" u="none" strike="noStrike" cap="none"/>
                        <a:t>English 9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300" u="none" strike="noStrike" cap="none"/>
                      </a:b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2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300" u="none" strike="noStrike" cap="none"/>
                      </a:br>
                      <a:r>
                        <a:rPr lang="en-US" sz="2300" u="none" strike="noStrike" cap="none"/>
                        <a:t>Fitness for Life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300" u="none" strike="noStrike" cap="none"/>
                      </a:br>
                      <a:r>
                        <a:rPr lang="en-US" sz="2300" u="none" strike="noStrike" cap="none"/>
                        <a:t>Geometry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3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300" u="none" strike="noStrike" cap="none"/>
                      </a:br>
                      <a:r>
                        <a:rPr lang="en-US" sz="2300"/>
                        <a:t>Science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9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4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300" u="none" strike="noStrike" cap="none"/>
                      </a:br>
                      <a:r>
                        <a:rPr lang="en-US" sz="2300" u="none" strike="noStrike" cap="none"/>
                        <a:t>US History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4" name="Google Shape;144;p21"/>
          <p:cNvSpPr/>
          <p:nvPr/>
        </p:nvSpPr>
        <p:spPr>
          <a:xfrm>
            <a:off x="4419600" y="5105400"/>
            <a:ext cx="2197989" cy="12192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1"/>
          <p:cNvSpPr/>
          <p:nvPr/>
        </p:nvSpPr>
        <p:spPr>
          <a:xfrm>
            <a:off x="6858000" y="1981200"/>
            <a:ext cx="2197989" cy="12192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1"/>
          <p:cNvSpPr/>
          <p:nvPr/>
        </p:nvSpPr>
        <p:spPr>
          <a:xfrm>
            <a:off x="6945900" y="4076725"/>
            <a:ext cx="2157300" cy="12192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>
            <a:spLocks noGrp="1"/>
          </p:cNvSpPr>
          <p:nvPr>
            <p:ph type="title"/>
          </p:nvPr>
        </p:nvSpPr>
        <p:spPr>
          <a:xfrm>
            <a:off x="1143000" y="274638"/>
            <a:ext cx="75438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SAMPLE OF HOW CLASSES FIT</a:t>
            </a:r>
            <a:br>
              <a:rPr lang="en-US" sz="3959"/>
            </a:br>
            <a:r>
              <a:rPr lang="en-US" sz="3959"/>
              <a:t>SEMESTER 2</a:t>
            </a:r>
            <a:endParaRPr/>
          </a:p>
        </p:txBody>
      </p:sp>
      <p:graphicFrame>
        <p:nvGraphicFramePr>
          <p:cNvPr id="152" name="Google Shape;152;p22"/>
          <p:cNvGraphicFramePr/>
          <p:nvPr/>
        </p:nvGraphicFramePr>
        <p:xfrm>
          <a:off x="0" y="1600200"/>
          <a:ext cx="9143975" cy="4720700"/>
        </p:xfrm>
        <a:graphic>
          <a:graphicData uri="http://schemas.openxmlformats.org/drawingml/2006/table">
            <a:tbl>
              <a:tblPr firstRow="1" firstCol="1" bandRow="1">
                <a:noFill/>
                <a:tableStyleId>{D1BCDB44-9405-44D0-AE35-74207712F222}</a:tableStyleId>
              </a:tblPr>
              <a:tblGrid>
                <a:gridCol w="186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A-Day</a:t>
                      </a:r>
                      <a:endParaRPr sz="23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B-Day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925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Spring</a:t>
                      </a:r>
                      <a:br>
                        <a:rPr lang="en-US" sz="2300" u="none" strike="noStrike" cap="none"/>
                      </a:br>
                      <a:r>
                        <a:rPr lang="en-US" sz="1600" u="none" strike="noStrike" cap="none"/>
                        <a:t>2</a:t>
                      </a:r>
                      <a:r>
                        <a:rPr lang="en-US" sz="1600" u="none" strike="noStrike" cap="none" baseline="30000"/>
                        <a:t>nd</a:t>
                      </a:r>
                      <a:r>
                        <a:rPr lang="en-US" sz="1600" u="none" strike="noStrike" cap="none"/>
                        <a:t> Semester</a:t>
                      </a:r>
                      <a:endParaRPr sz="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/>
                        <a:t>February-June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1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300" u="none" strike="noStrike" cap="none"/>
                      </a:br>
                      <a:r>
                        <a:rPr lang="en-US" sz="2300"/>
                        <a:t>Science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300" u="none" strike="noStrike" cap="none"/>
                      </a:br>
                      <a:r>
                        <a:rPr lang="en-US" sz="2300" u="none" strike="noStrike" cap="none"/>
                        <a:t>US History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2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br>
                        <a:rPr lang="en-US" sz="2300" u="none" strike="noStrike" cap="none"/>
                      </a:br>
                      <a:r>
                        <a:rPr lang="en-US" sz="2300" u="none" strike="noStrike" cap="none"/>
                        <a:t>Geometry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br>
                        <a:rPr lang="en-US" sz="2300" u="none" strike="noStrike" cap="none"/>
                      </a:br>
                      <a:r>
                        <a:rPr lang="en-US" sz="2300" u="none" strike="noStrike" cap="none"/>
                        <a:t>English 9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3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300" u="none" strike="noStrike" cap="none"/>
                      </a:br>
                      <a:r>
                        <a:rPr lang="en-US" sz="2300" u="none" strike="noStrike" cap="none"/>
                        <a:t>Community Citizenship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4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strike="noStrike" cap="none"/>
                        <a:t> </a:t>
                      </a:r>
                      <a:endParaRPr sz="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25" marR="560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" name="Google Shape;153;p22"/>
          <p:cNvSpPr/>
          <p:nvPr/>
        </p:nvSpPr>
        <p:spPr>
          <a:xfrm>
            <a:off x="4343350" y="4246875"/>
            <a:ext cx="2198100" cy="9300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2"/>
          <p:cNvSpPr/>
          <p:nvPr/>
        </p:nvSpPr>
        <p:spPr>
          <a:xfrm>
            <a:off x="6946009" y="5219700"/>
            <a:ext cx="2197989" cy="12192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2"/>
          <p:cNvSpPr/>
          <p:nvPr/>
        </p:nvSpPr>
        <p:spPr>
          <a:xfrm>
            <a:off x="4343350" y="5433575"/>
            <a:ext cx="2198100" cy="930000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Course Selection Google Form</a:t>
            </a:r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body" idx="1"/>
          </p:nvPr>
        </p:nvSpPr>
        <p:spPr>
          <a:xfrm>
            <a:off x="457200" y="116595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5000" dirty="0"/>
              <a:t>Click Below</a:t>
            </a:r>
            <a:endParaRPr sz="5000" dirty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5000" dirty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400" u="sng" dirty="0">
                <a:solidFill>
                  <a:schemeClr val="hlink"/>
                </a:solidFill>
                <a:hlinkClick r:id="rId3"/>
              </a:rPr>
              <a:t>CLICK THIS LINK</a:t>
            </a:r>
            <a:endParaRPr sz="9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/>
              <a:t>Final Thoughts</a:t>
            </a:r>
            <a:endParaRPr/>
          </a:p>
        </p:txBody>
      </p:sp>
      <p:sp>
        <p:nvSpPr>
          <p:cNvPr id="168" name="Google Shape;168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90"/>
              <a:buNone/>
            </a:pPr>
            <a:r>
              <a:rPr lang="en-US" sz="2990" dirty="0"/>
              <a:t>Remember: your Google Form has Semester I and Semester II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Char char="•"/>
            </a:pPr>
            <a:r>
              <a:rPr lang="en-US" u="sng" dirty="0">
                <a:solidFill>
                  <a:schemeClr val="hlink"/>
                </a:solidFill>
              </a:rPr>
              <a:t>Parent Scheduling Session</a:t>
            </a:r>
            <a:r>
              <a:rPr lang="en-US" dirty="0"/>
              <a:t>:  CHS on Wednesday, January 10</a:t>
            </a:r>
            <a:r>
              <a:rPr lang="en-US" baseline="30000" dirty="0"/>
              <a:t>th</a:t>
            </a:r>
            <a:r>
              <a:rPr lang="en-US" dirty="0"/>
              <a:t>, 2024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9:30 AM 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 link for the session will be sent via Connect-Ed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CAT North applications to be completed through the CAT North website by March 15th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 b="1" dirty="0">
                <a:highlight>
                  <a:srgbClr val="FFFF00"/>
                </a:highlight>
              </a:rPr>
              <a:t>Google Forms must be submitted by Friday, January 12</a:t>
            </a:r>
            <a:r>
              <a:rPr lang="en-US" b="1" baseline="30000" dirty="0">
                <a:highlight>
                  <a:srgbClr val="FFFF00"/>
                </a:highlight>
              </a:rPr>
              <a:t>th</a:t>
            </a:r>
            <a:r>
              <a:rPr lang="en-US" b="1" dirty="0">
                <a:highlight>
                  <a:srgbClr val="FFFF00"/>
                </a:highlight>
              </a:rPr>
              <a:t>, 2024 at 4PM.</a:t>
            </a:r>
            <a:r>
              <a:rPr lang="en-US" dirty="0"/>
              <a:t>  Please make sure you and your parent/guardian complete and submit the form.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endParaRPr dirty="0"/>
          </a:p>
        </p:txBody>
      </p:sp>
      <p:pic>
        <p:nvPicPr>
          <p:cNvPr id="169" name="Google Shape;169;p24" descr="C:\Program Files\Microsoft Office\MEDIA\CAGCAT10\j0234687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228600"/>
            <a:ext cx="2069432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C932B83FC2747AB227F51AF064832" ma:contentTypeVersion="11" ma:contentTypeDescription="Create a new document." ma:contentTypeScope="" ma:versionID="a58f2712136b09357128b896855ba950">
  <xsd:schema xmlns:xsd="http://www.w3.org/2001/XMLSchema" xmlns:xs="http://www.w3.org/2001/XMLSchema" xmlns:p="http://schemas.microsoft.com/office/2006/metadata/properties" xmlns:ns3="327f0bb4-d144-4c8d-a329-a72b73782128" xmlns:ns4="e34b5636-1e3e-4d64-b921-999438f2912e" targetNamespace="http://schemas.microsoft.com/office/2006/metadata/properties" ma:root="true" ma:fieldsID="740d1474f97c7c8e082cee814eed87ea" ns3:_="" ns4:_="">
    <xsd:import namespace="327f0bb4-d144-4c8d-a329-a72b73782128"/>
    <xsd:import namespace="e34b5636-1e3e-4d64-b921-999438f2912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bjectDetectorVersions" minOccurs="0"/>
                <xsd:element ref="ns4:MediaServiceAutoTag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7f0bb4-d144-4c8d-a329-a72b737821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b5636-1e3e-4d64-b921-999438f29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2971D0-E2D4-46DF-B0C9-74AE69B47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7f0bb4-d144-4c8d-a329-a72b73782128"/>
    <ds:schemaRef ds:uri="e34b5636-1e3e-4d64-b921-999438f291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1C5BD9-548F-4899-8B6E-D22EC5D7D141}">
  <ds:schemaRefs>
    <ds:schemaRef ds:uri="e34b5636-1e3e-4d64-b921-999438f2912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27f0bb4-d144-4c8d-a329-a72b7378212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F4A885-D3C5-4518-AFE7-AE4DBB47CC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306</Words>
  <Application>Microsoft Office PowerPoint</Application>
  <PresentationFormat>On-screen Show (4:3)</PresentationFormat>
  <Paragraphs>84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Noto Sans Symbols</vt:lpstr>
      <vt:lpstr>Office Theme</vt:lpstr>
      <vt:lpstr>PowerPoint Presentation</vt:lpstr>
      <vt:lpstr>Graduation Requirements</vt:lpstr>
      <vt:lpstr>Core Graduation Requirements</vt:lpstr>
      <vt:lpstr>Elective Graduation Requirements</vt:lpstr>
      <vt:lpstr>The Scheduling Process</vt:lpstr>
      <vt:lpstr>SAMPLE OF HOW CLASSES FIT SEMESTER 1</vt:lpstr>
      <vt:lpstr>SAMPLE OF HOW CLASSES FIT SEMESTER 2</vt:lpstr>
      <vt:lpstr>Course Selection Google Form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Gibbons, Kristin M</dc:creator>
  <cp:lastModifiedBy>Gibbons, Kristin M</cp:lastModifiedBy>
  <cp:revision>12</cp:revision>
  <dcterms:modified xsi:type="dcterms:W3CDTF">2024-01-04T19:25:13Z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0x0101007C6C932B83FC2747AB227F51AF064832</vt:lpwstr>
  </property>
</Properties>
</file>