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7"/>
  </p:notesMasterIdLst>
  <p:sldIdLst>
    <p:sldId id="256" r:id="rId2"/>
    <p:sldId id="257" r:id="rId3"/>
    <p:sldId id="258" r:id="rId4"/>
    <p:sldId id="259" r:id="rId5"/>
    <p:sldId id="261" r:id="rId6"/>
    <p:sldId id="263" r:id="rId7"/>
    <p:sldId id="264" r:id="rId8"/>
    <p:sldId id="267" r:id="rId9"/>
    <p:sldId id="270" r:id="rId10"/>
    <p:sldId id="274" r:id="rId11"/>
    <p:sldId id="280" r:id="rId12"/>
    <p:sldId id="282" r:id="rId13"/>
    <p:sldId id="283" r:id="rId14"/>
    <p:sldId id="285" r:id="rId15"/>
    <p:sldId id="277" r:id="rId16"/>
    <p:sldId id="296" r:id="rId17"/>
    <p:sldId id="297" r:id="rId18"/>
    <p:sldId id="299" r:id="rId19"/>
    <p:sldId id="301" r:id="rId20"/>
    <p:sldId id="311" r:id="rId21"/>
    <p:sldId id="303" r:id="rId22"/>
    <p:sldId id="304" r:id="rId23"/>
    <p:sldId id="307" r:id="rId24"/>
    <p:sldId id="308" r:id="rId25"/>
    <p:sldId id="31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30" autoAdjust="0"/>
    <p:restoredTop sz="86410" autoAdjust="0"/>
  </p:normalViewPr>
  <p:slideViewPr>
    <p:cSldViewPr snapToGrid="0">
      <p:cViewPr varScale="1">
        <p:scale>
          <a:sx n="95" d="100"/>
          <a:sy n="95" d="100"/>
        </p:scale>
        <p:origin x="396" y="96"/>
      </p:cViewPr>
      <p:guideLst/>
    </p:cSldViewPr>
  </p:slideViewPr>
  <p:outlineViewPr>
    <p:cViewPr>
      <p:scale>
        <a:sx n="33" d="100"/>
        <a:sy n="33" d="100"/>
      </p:scale>
      <p:origin x="0" y="-4747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us, Farrah, S" userId="3d2241aa-bfa8-4dfc-8867-70ec8ed2a555" providerId="ADAL" clId="{B167ED74-FA69-4FC7-B578-5F7234D23695}"/>
    <pc:docChg chg="modSld">
      <pc:chgData name="Mathus, Farrah, S" userId="3d2241aa-bfa8-4dfc-8867-70ec8ed2a555" providerId="ADAL" clId="{B167ED74-FA69-4FC7-B578-5F7234D23695}" dt="2026-10-20T16:25:55.114" v="16" actId="20577"/>
      <pc:docMkLst>
        <pc:docMk/>
      </pc:docMkLst>
      <pc:sldChg chg="modSp mod">
        <pc:chgData name="Mathus, Farrah, S" userId="3d2241aa-bfa8-4dfc-8867-70ec8ed2a555" providerId="ADAL" clId="{B167ED74-FA69-4FC7-B578-5F7234D23695}" dt="2026-10-20T16:25:55.114" v="16" actId="20577"/>
        <pc:sldMkLst>
          <pc:docMk/>
          <pc:sldMk cId="0" sldId="296"/>
        </pc:sldMkLst>
        <pc:spChg chg="mod">
          <ac:chgData name="Mathus, Farrah, S" userId="3d2241aa-bfa8-4dfc-8867-70ec8ed2a555" providerId="ADAL" clId="{B167ED74-FA69-4FC7-B578-5F7234D23695}" dt="2026-10-20T16:25:55.114" v="16" actId="20577"/>
          <ac:spMkLst>
            <pc:docMk/>
            <pc:sldMk cId="0" sldId="296"/>
            <ac:spMk id="1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B038B3-C931-4C59-A5C7-594F852D06D1}" type="datetimeFigureOut">
              <a:rPr lang="en-US" smtClean="0"/>
              <a:t>10/26/2026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9F0CB4-9B5F-4AAF-899A-5AC96568D6C2}" type="slidenum">
              <a:rPr lang="en-US" smtClean="0"/>
              <a:t>‹#›</a:t>
            </a:fld>
            <a:endParaRPr lang="en-US" dirty="0"/>
          </a:p>
        </p:txBody>
      </p:sp>
    </p:spTree>
    <p:extLst>
      <p:ext uri="{BB962C8B-B14F-4D97-AF65-F5344CB8AC3E}">
        <p14:creationId xmlns:p14="http://schemas.microsoft.com/office/powerpoint/2010/main" val="2574529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Welcome students and families. This session covers the basics of paying for college: what financial aid is, where it comes from, and a step-by-step walk-through of the 2027–28 FAFSA form, followed by Maryland state aid, institutional aid, scholarships, and student loans.</a:t>
            </a:r>
          </a:p>
          <a:p>
            <a:endParaRPr dirty="0"/>
          </a:p>
          <a:p>
            <a:r>
              <a:rPr dirty="0"/>
              <a:t>Let the audience know that the 2027–28 FAFSA opened September 23, 2026 — the earliest launch in the program's history — so seniors can file now.</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Financial aid is any money that helps a student and family pay for college costs. It comes from four main places: the federal government, the state, the college itself, and outside organizations.</a:t>
            </a:r>
          </a:p>
          <a:p>
            <a:endParaRPr/>
          </a:p>
          <a:p>
            <a:r>
              <a:t>Emphasize that aid can cover more than tuition — the cost of attendance includes fees, books, supplies, transportation, housing, and personal expenses.</a:t>
            </a:r>
          </a:p>
          <a:p>
            <a:endParaRPr/>
          </a:p>
          <a:p>
            <a:r>
              <a:t>Key takeaway: almost every source of aid starts with one free form — the FAFSA.</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There are two broad types of aid.</a:t>
            </a:r>
          </a:p>
          <a:p>
            <a:endParaRPr/>
          </a:p>
          <a:p>
            <a:r>
              <a:t>Gift aid is the best kind: grants and scholarships that do not have to be repaid. Grants are usually based on financial need (for example, the Federal Pell Grant or Maryland's Guaranteed Access Grant). Scholarships may be based on merit, talent, field of study, or need.</a:t>
            </a:r>
          </a:p>
          <a:p>
            <a:endParaRPr/>
          </a:p>
          <a:p>
            <a:r>
              <a:t>Self-help aid is aid you either repay or earn. Student loans must be repaid with interest. Federal Work-Study lets students earn money through a part-time job. Some awards — such as service-commitment scholarships — must be "paid back" through work after graduation, or they convert to loans.</a:t>
            </a:r>
          </a:p>
          <a:p>
            <a:endParaRPr/>
          </a:p>
          <a:p>
            <a:r>
              <a:t>Encourage families to use all available gift aid before borrowing.</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There are four sources of aid, and each has its own application process.</a:t>
            </a:r>
          </a:p>
          <a:p>
            <a:endParaRPr/>
          </a:p>
          <a:p>
            <a:r>
              <a:t>Federal: Complete the FAFSA at StudentAid.gov. This is the only way to be considered for federal grants, work-study, and loans.</a:t>
            </a:r>
          </a:p>
          <a:p>
            <a:endParaRPr/>
          </a:p>
          <a:p>
            <a:r>
              <a:t>State: Maryland uses the FAFSA (or the Maryland State Financial Aid Application for eligible students who can't file a FAFSA). File by March 1 for most Maryland grants, then create an MDCAPS account to track awards.</a:t>
            </a:r>
          </a:p>
          <a:p>
            <a:endParaRPr/>
          </a:p>
          <a:p>
            <a:r>
              <a:t>Institutional: Colleges use the FAFSA plus their own applications and deadlines. Some private colleges also require the CSS Profile.</a:t>
            </a:r>
          </a:p>
          <a:p>
            <a:endParaRPr/>
          </a:p>
          <a:p>
            <a:r>
              <a:t>Outside/third party: Community groups, employers, foundations, and companies. Each sets its own application; some ask for FAFSA results.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Free Application for Federal Student Aid — the FAFSA — is the form used to apply for federal grants, work-study, and loans. Maryland and most colleges also use it to award their own aid.</a:t>
            </a:r>
          </a:p>
          <a:p>
            <a:endParaRPr/>
          </a:p>
          <a:p>
            <a:r>
              <a:t>The form collects information about the student and family. The U.S. Department of Education uses that information to calculate the Student Aid Index (SAI). Colleges use the SAI to determine financial need and build a financial aid offer.</a:t>
            </a:r>
          </a:p>
          <a:p>
            <a:endParaRPr/>
          </a:p>
          <a:p>
            <a:r>
              <a:t>Key points: the FAFSA is always free (never pay a website to file it); it is available in English and Spanish; it must be completed every year the student is in school; and it can be sent to up to 20 colleges.</a:t>
            </a:r>
          </a:p>
          <a:p>
            <a:endParaRPr/>
          </a:p>
          <a:p>
            <a:r>
              <a:t>The 2027–28 FAFSA opened September 23, 2026. Seniors who will start college in summer or fall 2027 should complete the 2027–28 form. AACC's Federal School Code is 002058.</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To receive federal student aid, a student generally must:</a:t>
            </a:r>
          </a:p>
          <a:p>
            <a:endParaRPr dirty="0"/>
          </a:p>
          <a:p>
            <a:r>
              <a:rPr dirty="0"/>
              <a:t>Be a U.S. citizen or eligible noncitizen (for example, a permanent resident). Details are at StudentAid.gov/eligibility.</a:t>
            </a:r>
          </a:p>
          <a:p>
            <a:r>
              <a:rPr dirty="0"/>
              <a:t>Have a valid Social Security number (with limited exceptions).</a:t>
            </a:r>
          </a:p>
          <a:p>
            <a:r>
              <a:rPr dirty="0"/>
              <a:t>Have a high school diploma, GED or other state-recognized equivalent, or have completed a homeschool program approved under state law.</a:t>
            </a:r>
          </a:p>
          <a:p>
            <a:r>
              <a:rPr dirty="0"/>
              <a:t>Be enrolled or accepted for enrollment in an eligible degree or certificate program.</a:t>
            </a:r>
          </a:p>
          <a:p>
            <a:r>
              <a:rPr dirty="0"/>
              <a:t>Maintain Satisfactory Academic Progress once in college.</a:t>
            </a:r>
          </a:p>
          <a:p>
            <a:r>
              <a:rPr dirty="0"/>
              <a:t>Not be in default on a federal student loan or owe a grant overpayment.</a:t>
            </a:r>
          </a:p>
          <a:p>
            <a:endParaRPr dirty="0"/>
          </a:p>
          <a:p>
            <a:r>
              <a:rPr dirty="0"/>
              <a:t>Note for families: under FAFSA Simplification, Selective Service registration and drug convictions no longer affect eligibility. Parents who do not have a Social Security number can still create a StudentAid.gov account and contribute to the form.</a:t>
            </a:r>
          </a:p>
          <a:p>
            <a:endParaRPr dirty="0"/>
          </a:p>
          <a:p>
            <a:r>
              <a:rPr dirty="0"/>
              <a:t>Students who are not eligible for federal aid — for example, Maryland Dream Act students — may still qualify for Maryland state aid using the Maryland State Financial Aid Application (MSFAA).</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StudentAid.gov account username and password is often still called the FSA ID. It is required to start, sign, and submit the FAFSA.</a:t>
            </a:r>
          </a:p>
          <a:p>
            <a:endParaRPr/>
          </a:p>
          <a:p>
            <a:r>
              <a:t>Each person needs their own account: the student, and each contributor (parent or spouse). Accounts can't be shared, and an email address can be linked to only one account. A phone number can be used with up to five accounts.</a:t>
            </a:r>
          </a:p>
          <a:p>
            <a:endParaRPr/>
          </a:p>
          <a:p>
            <a:r>
              <a:t>Steps: select language, verify email with a secure code, enter personal information, verify mobile phone, enter mailing address, create username and password, and confirm two-step verification methods. Save the backup code in a safe place.</a:t>
            </a:r>
          </a:p>
          <a:p>
            <a:endParaRPr/>
          </a:p>
          <a:p>
            <a:r>
              <a:t>Tip: create accounts a few days before filing. The Social Security Administration must match the information, which can take one to three days. Use a personal email, not a high school email that may expire.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2027–28 student section is organized into an introduction plus six numbered steps that appear in the progress bar at the top of each page.</a:t>
            </a:r>
          </a:p>
          <a:p>
            <a:endParaRPr/>
          </a:p>
          <a:p>
            <a:r>
              <a:t>Personal Identifiers (introduction): confirm identity, state of residence, and provide consent and approval.</a:t>
            </a:r>
          </a:p>
          <a:p>
            <a:r>
              <a:t>1. Background: marital status, college grade level, and dependency questions.</a:t>
            </a:r>
          </a:p>
          <a:p>
            <a:r>
              <a:t>2. Demographics: sex, race/ethnicity (research only), citizenship, parent education, and high school completion.</a:t>
            </a:r>
          </a:p>
          <a:p>
            <a:r>
              <a:t>3. Financials: tax filing status, tax return information, and assets.</a:t>
            </a:r>
          </a:p>
          <a:p>
            <a:r>
              <a:t>4. Colleges: select up to 20 schools.</a:t>
            </a:r>
          </a:p>
          <a:p>
            <a:r>
              <a:t>5. Contributor Invite: dependent students invite a parent.</a:t>
            </a:r>
          </a:p>
          <a:p>
            <a:r>
              <a:t>6. Review &amp; Sign: review answers, accept terms, and sign.</a:t>
            </a:r>
          </a:p>
          <a:p>
            <a:endParaRPr/>
          </a:p>
          <a:p>
            <a:r>
              <a:t>Independent students who don't need a contributor will see "Signature" as their last step. Contributors see a shorter section: Demographics, Financials, and Review &amp; Sign.</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Background section — called "Personal Circumstances" last year — asks the questions that determine dependency status.</a:t>
            </a:r>
          </a:p>
          <a:p>
            <a:endParaRPr/>
          </a:p>
          <a:p>
            <a:r>
              <a:t>A student is independent for 2027–28 if they were born before January 1, 2004; are married; will be a graduate student; are a veteran or serving on active duty; have children or other dependents they support; were an orphan, ward of the court, or in foster care at any time after turning 13; are or were an emancipated minor or in legal guardianship; or are an unaccompanied youth who is homeless or at risk of homelessness.</a:t>
            </a:r>
          </a:p>
          <a:p>
            <a:endParaRPr/>
          </a:p>
          <a:p>
            <a:r>
              <a:t>Most graduating high school seniors will answer "None of these apply," which means they are dependent. Dependency status is not about whether the student lives with parents or whether parents claim them on taxes — it is defined by federal law. Dependent students must invite a parent as a contributor.</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one of the most common FAFSA errors we see.</a:t>
            </a:r>
          </a:p>
          <a:p>
            <a:endParaRPr/>
          </a:p>
          <a:p>
            <a:r>
              <a:t>The question asks whether the student will be done with high school when they start their college classes in the 2027–28 school year. Seniors who will graduate in spring 2027 should select "Yes (high school diploma)" even though they haven't graduated yet.</a:t>
            </a:r>
          </a:p>
          <a:p>
            <a:endParaRPr/>
          </a:p>
          <a:p>
            <a:r>
              <a:t>If a student selects "No, none of the above," they won't be eligible for federal aid. They will have to log back in and submit a correction, which delays their aid.</a:t>
            </a:r>
          </a:p>
          <a:p>
            <a:endParaRPr/>
          </a:p>
          <a:p>
            <a:r>
              <a:t>After this question, the student searches for and confirms their high school.</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Dependent students must invite one legal parent as a contributor. The intro page explains who counts as a legal parent and links to the "Who's My FAFSA Parent?" wizard.</a:t>
            </a:r>
          </a:p>
          <a:p>
            <a:endParaRPr/>
          </a:p>
          <a:p>
            <a:r>
              <a:t>The student enters the parent's email address and selects "Send Invite," then confirms the email in a pop-up. Use the email address linked to the parent's StudentAid.gov account.</a:t>
            </a:r>
          </a:p>
          <a:p>
            <a:endParaRPr/>
          </a:p>
          <a:p>
            <a:r>
              <a:t>The confirmation page shows an invite link and an invite code. The student can share these directly with the parent by text or email. This is especially helpful if the email invitation goes to spam.</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New for 2027–28, "Signature" is now part of the "Review &amp; Sign" section, and signing happens on one page.</a:t>
            </a:r>
          </a:p>
          <a:p>
            <a:endParaRPr/>
          </a:p>
          <a:p>
            <a:r>
              <a:t>At the bottom of the review page, the student must select "View Terms &amp; Conditions," read them, and select "Done." The status changes to "Viewed." Then the student checks the box agreeing to the terms — this is the electronic signature — and selects "Finish Student Section."</a:t>
            </a:r>
          </a:p>
          <a:p>
            <a:endParaRPr/>
          </a:p>
          <a:p>
            <a:r>
              <a:t>For a dependent student, the form isn't complete until the parent also completes and signs their section. A FAFSA that isn't signed is never processed.</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After signing, the student sees the "Pending Submission" page. It confirms the student section is complete, but the form can't be processed until the parent contributor completes and signs their section.</a:t>
            </a:r>
          </a:p>
          <a:p>
            <a:endParaRPr/>
          </a:p>
          <a:p>
            <a:r>
              <a:t>The page shows the contributor and their invite status. The student can select "View Status" to track the form and manage contributors in the "My Activity" section of their StudentAid.gov account.</a:t>
            </a:r>
          </a:p>
          <a:p>
            <a:endParaRPr/>
          </a:p>
          <a:p>
            <a:r>
              <a:t>The student should follow up with their parent to make sure the parent section gets done.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parent receives an email from Federal Student Aid with the student's name, an "Accept My Invite" button, and the invite code.</a:t>
            </a:r>
          </a:p>
          <a:p>
            <a:endParaRPr/>
          </a:p>
          <a:p>
            <a:r>
              <a:t>The easiest path: select "Accept My Invite" in the email. The "Accept FAFSA Invitation" page opens. The parent selects "Login to Accept Invite" and logs in with their own StudentAid.gov account — never the student's. Because they came from the email link, the code is already filled in. They select "Accept Invite," then "Accept" in the pop-up.</a:t>
            </a:r>
          </a:p>
          <a:p>
            <a:endParaRPr/>
          </a:p>
          <a:p>
            <a:r>
              <a:t>Another path: go to the FAFSA landing page at StudentAid.gov, select "Accept an Invitation," and type in the code.</a:t>
            </a:r>
          </a:p>
          <a:p>
            <a:endParaRPr/>
          </a:p>
          <a:p>
            <a:r>
              <a:t>Federal Student Aid says most contributors take about 8 minutes to finish their section.</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 special circumstance is a change or situation that the FAFSA doesn't capture, because the FAFSA looks at 2025 income — two years before the school year starts.</a:t>
            </a:r>
          </a:p>
          <a:p>
            <a:endParaRPr dirty="0"/>
          </a:p>
          <a:p>
            <a:r>
              <a:rPr dirty="0"/>
              <a:t>Examples include job loss or reduced income, divorce or separation, death of a parent or spouse, high medical or dental bills not covered by insurance, dependent care or elder care costs, private elementary or secondary school tuition, natural disasters, and one-time income such as an IRA rollover or severance pay.</a:t>
            </a:r>
          </a:p>
          <a:p>
            <a:endParaRPr dirty="0"/>
          </a:p>
          <a:p>
            <a:r>
              <a:rPr dirty="0"/>
              <a:t>Special circumstances are different from unusual circumstances: they do not change a student's dependency status.</a:t>
            </a:r>
          </a:p>
          <a:p>
            <a:endParaRPr dirty="0"/>
          </a:p>
          <a:p>
            <a:r>
              <a:rPr dirty="0"/>
              <a:t>How to handle it: complete and submit the FAFSA as accurately as possible, then contact each college's financial aid office. The office may ask for documentation and can use professional judgment to adjust the information used to calculate aid. Each college decides independently, and decisions are final — they can't be appealed to the Department of Education. The FAFSA links to an article titled "What if you have special financial circumstances?" in the Financials section introduction.</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Maryland's state financial aid programs are administered by the Maryland Higher Education Commission (MHEC) Office of Student Financial Assistance.</a:t>
            </a:r>
          </a:p>
          <a:p>
            <a:endParaRPr dirty="0"/>
          </a:p>
          <a:p>
            <a:r>
              <a:rPr dirty="0"/>
              <a:t>To apply: complete the FAFSA by March 1 each year. Students who can't file a FAFSA — such as Maryland Dream Act students — complete the Maryland State Financial Aid Application (MSFAA) instead.</a:t>
            </a:r>
          </a:p>
          <a:p>
            <a:endParaRPr dirty="0"/>
          </a:p>
          <a:p>
            <a:r>
              <a:rPr dirty="0"/>
              <a:t>After the FAFSA is filed, MHEC invites students to create an MDCAPS account, the Maryland College Aid Processing System. Some programs require extra applications or documents in MDCAPS, and many programs have different deadlines, so check the MHEC "Scholarship and Grant Deadlines" page.</a:t>
            </a:r>
          </a:p>
          <a:p>
            <a:endParaRPr dirty="0"/>
          </a:p>
          <a:p>
            <a:r>
              <a:rPr dirty="0"/>
              <a:t>Students must reapply every year.</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MDCAPS — the Maryland College Aid Processing System — is MHEC's online portal for state financial aid. The address is mdcaps.mhec.state.md.us.</a:t>
            </a:r>
          </a:p>
          <a:p>
            <a:endParaRPr/>
          </a:p>
          <a:p>
            <a:r>
              <a:t>After the FAFSA is submitted, MHEC sends an email inviting the student to create an MDCAPS account. To create one, select "Create a Student Login," then activate the account with the link in the confirmation email.</a:t>
            </a:r>
          </a:p>
          <a:p>
            <a:endParaRPr/>
          </a:p>
          <a:p>
            <a:r>
              <a:t>Use MDCAPS to track state financial aid status, upload documents, check eligibility, and accept awards. Bookmark the site and check it regularly.</a:t>
            </a:r>
          </a:p>
          <a:p>
            <a:endParaRPr/>
          </a:p>
          <a:p>
            <a:r>
              <a:t>Note for presenters: this is a screenshot of the MDCAPS website, not the FAFSA.</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Maryland offers more than a dozen state programs. Here are the main groups.</a:t>
            </a:r>
          </a:p>
          <a:p>
            <a:endParaRPr dirty="0"/>
          </a:p>
          <a:p>
            <a:r>
              <a:rPr dirty="0"/>
              <a:t>Need-based grants and scholarships: Howard P. Rawlings Guaranteed Access Grant, Howard P. Rawlings Educational Assistance Grant, Campus-Based Educational Assistance Grant, Part-Time Grant, and the Maryland Community College Promise Scholarship. Most use the FAFSA or MSFAA filed by March 1.</a:t>
            </a:r>
          </a:p>
          <a:p>
            <a:endParaRPr dirty="0"/>
          </a:p>
          <a:p>
            <a:r>
              <a:rPr dirty="0"/>
              <a:t>Legislative scholarships: Senatorial and Delegate scholarships. Students contact their state senator and delegates; some require a separate application.</a:t>
            </a:r>
          </a:p>
          <a:p>
            <a:endParaRPr dirty="0"/>
          </a:p>
          <a:p>
            <a:r>
              <a:rPr dirty="0"/>
              <a:t>Career, transfer, and specialized programs: the 2+2 Transfer Scholarship, Workforce Shortage Student Assistance Grant, Teaching Fellows for Maryland, Edward T. and Mary A. Conroy Memorial Scholarship, Charles W. Riley Firefighter scholarship, and others.</a:t>
            </a:r>
          </a:p>
          <a:p>
            <a:endParaRPr dirty="0"/>
          </a:p>
          <a:p>
            <a:r>
              <a:rPr dirty="0"/>
              <a:t>Deadlines and requirements vary — always check the MHEC "Scholarship and Grant Deadlines" page.</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AACC Foundation offers more than 200 scholarships and awards more than $2,000,000 every year.</a:t>
            </a:r>
          </a:p>
          <a:p>
            <a:endParaRPr/>
          </a:p>
          <a:p>
            <a:r>
              <a:t>Students complete one online application through the AACC Scholarship Portal to be considered for all AACC Foundation scholarships they qualify for. Priority deadline is March 1. Students should also complete the FAFSA (using AACC's school code, 002058) and the AACC admissions application. Recent high school graduates will need to submit their final high school transcript.</a:t>
            </a:r>
          </a:p>
          <a:p>
            <a:endParaRPr/>
          </a:p>
          <a:p>
            <a:r>
              <a:t>Scholarships are also available for many noncredit Continuing Education and Workforce Development programs that lead to a workforce training certificate — for example, Certified Nursing Assistant, Commercial Driver's License, and welding.</a:t>
            </a:r>
          </a:p>
          <a:p>
            <a:endParaRPr/>
          </a:p>
          <a:p>
            <a:r>
              <a:t>Learn more at aacc.edu/scholarships, or email finaidscholarships@aacc.edu.</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D: Rows with side callout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Outside scholarships come from businesses, community groups, foundations, and professional organizations.</a:t>
            </a:r>
          </a:p>
          <a:p>
            <a:endParaRPr dirty="0"/>
          </a:p>
          <a:p>
            <a:r>
              <a:rPr dirty="0"/>
              <a:t>Start looking and applying in October — the earlier you apply, the less competition there is. Keep a calendar of deadlines.</a:t>
            </a:r>
          </a:p>
          <a:p>
            <a:endParaRPr dirty="0"/>
          </a:p>
          <a:p>
            <a:r>
              <a:rPr dirty="0"/>
              <a:t>Use as many resources as you can: high school counselors and Naviance, the free scholarship search at StudentAid.gov/scholarships, and the U.S. Department of Labor's free </a:t>
            </a:r>
            <a:r>
              <a:rPr dirty="0" err="1"/>
              <a:t>CareerOneStop</a:t>
            </a:r>
            <a:r>
              <a:rPr dirty="0"/>
              <a:t> scholarship finder.</a:t>
            </a:r>
          </a:p>
          <a:p>
            <a:endParaRPr dirty="0"/>
          </a:p>
          <a:p>
            <a:r>
              <a:rPr dirty="0"/>
              <a:t>Only use legitimate scholarship search sites, and never pay for scholarship services or to apply for a scholarship. Legitimate scholarships don't charge fees.</a:t>
            </a:r>
          </a:p>
          <a:p>
            <a:endParaRPr dirty="0"/>
          </a:p>
          <a:p>
            <a:r>
              <a:rPr dirty="0"/>
              <a:t>Tips: line up letters of recommendation early and write two or three strong essays you can adapt — many essay prompts are similar. Reach out to community groups, employers, and organizations you are affiliated with.</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free scholarship search services. All of them are free to use, but they are funded by advertising. AACC does not endorse any of these products or services.</a:t>
            </a:r>
          </a:p>
          <a:p>
            <a:endParaRPr/>
          </a:p>
          <a:p>
            <a:r>
              <a:t>Remind students to protect their personal information. Legitimate search sites don't ask for a credit card or bank account number.</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you need to borrow, start with federal student loans. They have more protections than private loans.</a:t>
            </a:r>
          </a:p>
          <a:p>
            <a:endParaRPr/>
          </a:p>
          <a:p>
            <a:r>
              <a:t>Federal Direct Loans: offered by the U.S. Department of Education; require the FAFSA; fixed interest rates and annual borrowing limits; no credit check for students; access to income-driven repayment, deferment, and forgiveness programs. Subsidized loans are need-based and the government pays the interest while the student is in school at least half time. Unsubsidized loans are not need-based, and interest starts accruing right away. Repaid to a federal loan servicer.</a:t>
            </a:r>
          </a:p>
          <a:p>
            <a:endParaRPr/>
          </a:p>
          <a:p>
            <a:r>
              <a:t>Private loans: offered by banks, credit unions, and other lenders; no FAFSA required; variable or fixed rates and sometimes higher limits; credit-based, usually requiring a cosigner for students; not eligible for federal forgiveness or income-driven repayment. Some lenders offer incentives for qualified borrowers. Repaid to the private lender or servicer.</a:t>
            </a:r>
          </a:p>
          <a:p>
            <a:endParaRPr/>
          </a:p>
          <a:p>
            <a:r>
              <a:t>Borrow only what you need, and compare total cost before borrowing.</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Under the One Big Beautiful Bill Act, starting with the 2026–27 award year (loans disbursed on or after July 1, 2026), annual Direct Loan limits are reduced for students enrolled less than full time. This is often called the "schedule of reduction."</a:t>
            </a:r>
          </a:p>
          <a:p>
            <a:endParaRPr/>
          </a:p>
          <a:p>
            <a:r>
              <a:t>How it works: the annual loan limit is reduced in proportion to the student's enrollment. For example, a student enrolled at three-quarter time would generally be eligible for about 75% of the full-time annual loan limit. A first-year dependent student whose full-time limit is $5,500 would be eligible for roughly $4,125 at 9 credits. This is an illustration only — the actual amount depends on the college's calculation and the student's enrollment over the academic year.</a:t>
            </a:r>
          </a:p>
          <a:p>
            <a:endParaRPr/>
          </a:p>
          <a:p>
            <a:r>
              <a:t>What AACC students need to know:</a:t>
            </a:r>
          </a:p>
          <a:p>
            <a:r>
              <a:t>Enrolling in fewer than 12 eligible credit hours proportionally reduces federal loan eligibility.</a:t>
            </a:r>
          </a:p>
          <a:p>
            <a:r>
              <a:t>Adding, dropping, or withdrawing from classes may trigger a recalculation of the loan amount.</a:t>
            </a:r>
          </a:p>
          <a:p>
            <a:r>
              <a:t>A student must be enrolled in at least 6 eligible credit hours to receive any Direct Loan disbursement.</a:t>
            </a:r>
          </a:p>
          <a:p>
            <a:r>
              <a:t>Financial aid, including loan funds, can only be applied to courses required for the student's program.</a:t>
            </a:r>
          </a:p>
          <a:p>
            <a:endParaRPr/>
          </a:p>
          <a:p>
            <a:r>
              <a:t>Parents: also starting July 1, 2026, new Parent PLUS borrowing is capped at $20,000 per year per dependent student, with a $65,000 lifetime cap per student.</a:t>
            </a:r>
          </a:p>
          <a:p>
            <a:endParaRPr/>
          </a:p>
          <a:p>
            <a:r>
              <a:t>The Department of Education continues to issue guidance — always check with the AACC Financial Aid Office for current details.</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Contact information for questions after tonight.</a:t>
            </a:r>
          </a:p>
          <a:p>
            <a:endParaRPr dirty="0"/>
          </a:p>
          <a:p>
            <a:r>
              <a:rPr dirty="0"/>
              <a:t>AACC Financial Aid Office: email finaid@aacc.edu, phone 410-777-2203, located in the Student Services Center, room 160. Contact us if you're interested in attending AACC or have general financial aid questions.</a:t>
            </a:r>
          </a:p>
          <a:p>
            <a:endParaRPr dirty="0"/>
          </a:p>
          <a:p>
            <a:r>
              <a:rPr dirty="0"/>
              <a:t>Federal Student Aid Information Center: help is available through StudentAid.gov/help-center/contact, including live chat and email, or by phone at 1-800-433-3243.</a:t>
            </a:r>
          </a:p>
          <a:p>
            <a:endParaRPr dirty="0"/>
          </a:p>
          <a:p>
            <a:r>
              <a:rPr dirty="0"/>
              <a:t>Federal Student Aid social media: YouTube @FederalStudentAid, Instagram @FederalStudentAid, and X (formerly Twitter) @FAFSA.</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C213E-FA71-F37A-F70A-A648F18585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80F89C-1EDF-25F0-8CA9-EF3262D771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864825-FF5A-2513-1263-62218964DE95}"/>
              </a:ext>
            </a:extLst>
          </p:cNvPr>
          <p:cNvSpPr>
            <a:spLocks noGrp="1"/>
          </p:cNvSpPr>
          <p:nvPr>
            <p:ph type="dt" sz="half" idx="10"/>
          </p:nvPr>
        </p:nvSpPr>
        <p:spPr/>
        <p:txBody>
          <a:bodyPr/>
          <a:lstStyle/>
          <a:p>
            <a:fld id="{6F333ECF-DD48-4E14-9A69-76CA6F060B82}" type="datetimeFigureOut">
              <a:rPr lang="en-US" smtClean="0"/>
              <a:t>10/26/2026</a:t>
            </a:fld>
            <a:endParaRPr lang="en-US" dirty="0"/>
          </a:p>
        </p:txBody>
      </p:sp>
      <p:sp>
        <p:nvSpPr>
          <p:cNvPr id="5" name="Footer Placeholder 4">
            <a:extLst>
              <a:ext uri="{FF2B5EF4-FFF2-40B4-BE49-F238E27FC236}">
                <a16:creationId xmlns:a16="http://schemas.microsoft.com/office/drawing/2014/main" id="{287E6BD0-7262-CA95-EF05-AFADEF37B3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A47A41-0ADD-61BF-23D4-A4F857E7C9B4}"/>
              </a:ext>
            </a:extLst>
          </p:cNvPr>
          <p:cNvSpPr>
            <a:spLocks noGrp="1"/>
          </p:cNvSpPr>
          <p:nvPr>
            <p:ph type="sldNum" sz="quarter" idx="12"/>
          </p:nvPr>
        </p:nvSpPr>
        <p:spPr/>
        <p:txBody>
          <a:bodyPr/>
          <a:lstStyle/>
          <a:p>
            <a:fld id="{0A21FDFA-DE4A-4AF6-B2E7-4CD0291C6A2F}" type="slidenum">
              <a:rPr lang="en-US" smtClean="0"/>
              <a:t>‹#›</a:t>
            </a:fld>
            <a:endParaRPr lang="en-US" dirty="0"/>
          </a:p>
        </p:txBody>
      </p:sp>
    </p:spTree>
    <p:extLst>
      <p:ext uri="{BB962C8B-B14F-4D97-AF65-F5344CB8AC3E}">
        <p14:creationId xmlns:p14="http://schemas.microsoft.com/office/powerpoint/2010/main" val="1110753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041D8-2A5A-44C6-47B0-82AD4A6E08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07D890-4E02-55A7-BC87-6C84871717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EEC946-59E4-3A72-AB80-04E215C9F6C2}"/>
              </a:ext>
            </a:extLst>
          </p:cNvPr>
          <p:cNvSpPr>
            <a:spLocks noGrp="1"/>
          </p:cNvSpPr>
          <p:nvPr>
            <p:ph type="dt" sz="half" idx="10"/>
          </p:nvPr>
        </p:nvSpPr>
        <p:spPr/>
        <p:txBody>
          <a:bodyPr/>
          <a:lstStyle/>
          <a:p>
            <a:fld id="{6F333ECF-DD48-4E14-9A69-76CA6F060B82}" type="datetimeFigureOut">
              <a:rPr lang="en-US" smtClean="0"/>
              <a:t>10/26/2026</a:t>
            </a:fld>
            <a:endParaRPr lang="en-US" dirty="0"/>
          </a:p>
        </p:txBody>
      </p:sp>
      <p:sp>
        <p:nvSpPr>
          <p:cNvPr id="5" name="Footer Placeholder 4">
            <a:extLst>
              <a:ext uri="{FF2B5EF4-FFF2-40B4-BE49-F238E27FC236}">
                <a16:creationId xmlns:a16="http://schemas.microsoft.com/office/drawing/2014/main" id="{07FAF0B6-9989-F8F4-417B-D6C114FC08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F7349D-E550-C4A3-A49E-B0DE7C32DCE5}"/>
              </a:ext>
            </a:extLst>
          </p:cNvPr>
          <p:cNvSpPr>
            <a:spLocks noGrp="1"/>
          </p:cNvSpPr>
          <p:nvPr>
            <p:ph type="sldNum" sz="quarter" idx="12"/>
          </p:nvPr>
        </p:nvSpPr>
        <p:spPr/>
        <p:txBody>
          <a:bodyPr/>
          <a:lstStyle/>
          <a:p>
            <a:fld id="{0A21FDFA-DE4A-4AF6-B2E7-4CD0291C6A2F}" type="slidenum">
              <a:rPr lang="en-US" smtClean="0"/>
              <a:t>‹#›</a:t>
            </a:fld>
            <a:endParaRPr lang="en-US" dirty="0"/>
          </a:p>
        </p:txBody>
      </p:sp>
    </p:spTree>
    <p:extLst>
      <p:ext uri="{BB962C8B-B14F-4D97-AF65-F5344CB8AC3E}">
        <p14:creationId xmlns:p14="http://schemas.microsoft.com/office/powerpoint/2010/main" val="456895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E5BC5-5035-4D7A-A30D-0C54F5F715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A52C8E-67BA-7F64-91A6-BF1E2CF644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E065D8-244A-A8D2-4F96-F88C4DA7154D}"/>
              </a:ext>
            </a:extLst>
          </p:cNvPr>
          <p:cNvSpPr>
            <a:spLocks noGrp="1"/>
          </p:cNvSpPr>
          <p:nvPr>
            <p:ph type="dt" sz="half" idx="10"/>
          </p:nvPr>
        </p:nvSpPr>
        <p:spPr/>
        <p:txBody>
          <a:bodyPr/>
          <a:lstStyle/>
          <a:p>
            <a:fld id="{6F333ECF-DD48-4E14-9A69-76CA6F060B82}" type="datetimeFigureOut">
              <a:rPr lang="en-US" smtClean="0"/>
              <a:t>10/26/2026</a:t>
            </a:fld>
            <a:endParaRPr lang="en-US" dirty="0"/>
          </a:p>
        </p:txBody>
      </p:sp>
      <p:sp>
        <p:nvSpPr>
          <p:cNvPr id="5" name="Footer Placeholder 4">
            <a:extLst>
              <a:ext uri="{FF2B5EF4-FFF2-40B4-BE49-F238E27FC236}">
                <a16:creationId xmlns:a16="http://schemas.microsoft.com/office/drawing/2014/main" id="{4FCE7631-A70D-8CF6-D3E2-59C81CFA1F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3283C68-0C50-8FFC-5420-05867A274344}"/>
              </a:ext>
            </a:extLst>
          </p:cNvPr>
          <p:cNvSpPr>
            <a:spLocks noGrp="1"/>
          </p:cNvSpPr>
          <p:nvPr>
            <p:ph type="sldNum" sz="quarter" idx="12"/>
          </p:nvPr>
        </p:nvSpPr>
        <p:spPr/>
        <p:txBody>
          <a:bodyPr/>
          <a:lstStyle/>
          <a:p>
            <a:fld id="{0A21FDFA-DE4A-4AF6-B2E7-4CD0291C6A2F}" type="slidenum">
              <a:rPr lang="en-US" smtClean="0"/>
              <a:t>‹#›</a:t>
            </a:fld>
            <a:endParaRPr lang="en-US" dirty="0"/>
          </a:p>
        </p:txBody>
      </p:sp>
    </p:spTree>
    <p:extLst>
      <p:ext uri="{BB962C8B-B14F-4D97-AF65-F5344CB8AC3E}">
        <p14:creationId xmlns:p14="http://schemas.microsoft.com/office/powerpoint/2010/main" val="1875685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7C1A7-1724-EE43-E1BF-9BD61A9716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A62368-E089-1B77-3CC5-BB3A0E042D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696EE6-6D56-33E2-1BDE-A1016671F2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873613-FEEC-AEA6-1E08-F394DDA0DD77}"/>
              </a:ext>
            </a:extLst>
          </p:cNvPr>
          <p:cNvSpPr>
            <a:spLocks noGrp="1"/>
          </p:cNvSpPr>
          <p:nvPr>
            <p:ph type="dt" sz="half" idx="10"/>
          </p:nvPr>
        </p:nvSpPr>
        <p:spPr/>
        <p:txBody>
          <a:bodyPr/>
          <a:lstStyle/>
          <a:p>
            <a:fld id="{6F333ECF-DD48-4E14-9A69-76CA6F060B82}" type="datetimeFigureOut">
              <a:rPr lang="en-US" smtClean="0"/>
              <a:t>10/26/2026</a:t>
            </a:fld>
            <a:endParaRPr lang="en-US" dirty="0"/>
          </a:p>
        </p:txBody>
      </p:sp>
      <p:sp>
        <p:nvSpPr>
          <p:cNvPr id="6" name="Footer Placeholder 5">
            <a:extLst>
              <a:ext uri="{FF2B5EF4-FFF2-40B4-BE49-F238E27FC236}">
                <a16:creationId xmlns:a16="http://schemas.microsoft.com/office/drawing/2014/main" id="{9A48A02E-2D58-39C5-8E44-C610184FB87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F5FC108-79DC-0903-57C4-961432C05114}"/>
              </a:ext>
            </a:extLst>
          </p:cNvPr>
          <p:cNvSpPr>
            <a:spLocks noGrp="1"/>
          </p:cNvSpPr>
          <p:nvPr>
            <p:ph type="sldNum" sz="quarter" idx="12"/>
          </p:nvPr>
        </p:nvSpPr>
        <p:spPr/>
        <p:txBody>
          <a:bodyPr/>
          <a:lstStyle/>
          <a:p>
            <a:fld id="{0A21FDFA-DE4A-4AF6-B2E7-4CD0291C6A2F}" type="slidenum">
              <a:rPr lang="en-US" smtClean="0"/>
              <a:t>‹#›</a:t>
            </a:fld>
            <a:endParaRPr lang="en-US" dirty="0"/>
          </a:p>
        </p:txBody>
      </p:sp>
    </p:spTree>
    <p:extLst>
      <p:ext uri="{BB962C8B-B14F-4D97-AF65-F5344CB8AC3E}">
        <p14:creationId xmlns:p14="http://schemas.microsoft.com/office/powerpoint/2010/main" val="3217542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A7692-A77D-7C4F-10CD-EA0D181743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202F6D-DD7D-8689-DA5A-C8477346FC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675499-2645-D838-F676-A8F3853BF3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B7743C-68E4-5619-5FE9-B5E2C7F38C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C6525A-88C3-5826-8708-5192C8559B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E46821-5337-3116-F910-31A50F955D62}"/>
              </a:ext>
            </a:extLst>
          </p:cNvPr>
          <p:cNvSpPr>
            <a:spLocks noGrp="1"/>
          </p:cNvSpPr>
          <p:nvPr>
            <p:ph type="dt" sz="half" idx="10"/>
          </p:nvPr>
        </p:nvSpPr>
        <p:spPr/>
        <p:txBody>
          <a:bodyPr/>
          <a:lstStyle/>
          <a:p>
            <a:fld id="{6F333ECF-DD48-4E14-9A69-76CA6F060B82}" type="datetimeFigureOut">
              <a:rPr lang="en-US" smtClean="0"/>
              <a:t>10/26/2026</a:t>
            </a:fld>
            <a:endParaRPr lang="en-US" dirty="0"/>
          </a:p>
        </p:txBody>
      </p:sp>
      <p:sp>
        <p:nvSpPr>
          <p:cNvPr id="8" name="Footer Placeholder 7">
            <a:extLst>
              <a:ext uri="{FF2B5EF4-FFF2-40B4-BE49-F238E27FC236}">
                <a16:creationId xmlns:a16="http://schemas.microsoft.com/office/drawing/2014/main" id="{78A5A669-1C2A-0C9E-D9DC-9E546D0F8D8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D8EB418-FC22-DEC7-B8B4-AD6450D783D3}"/>
              </a:ext>
            </a:extLst>
          </p:cNvPr>
          <p:cNvSpPr>
            <a:spLocks noGrp="1"/>
          </p:cNvSpPr>
          <p:nvPr>
            <p:ph type="sldNum" sz="quarter" idx="12"/>
          </p:nvPr>
        </p:nvSpPr>
        <p:spPr/>
        <p:txBody>
          <a:bodyPr/>
          <a:lstStyle/>
          <a:p>
            <a:fld id="{0A21FDFA-DE4A-4AF6-B2E7-4CD0291C6A2F}" type="slidenum">
              <a:rPr lang="en-US" smtClean="0"/>
              <a:t>‹#›</a:t>
            </a:fld>
            <a:endParaRPr lang="en-US" dirty="0"/>
          </a:p>
        </p:txBody>
      </p:sp>
    </p:spTree>
    <p:extLst>
      <p:ext uri="{BB962C8B-B14F-4D97-AF65-F5344CB8AC3E}">
        <p14:creationId xmlns:p14="http://schemas.microsoft.com/office/powerpoint/2010/main" val="4137072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FA20F-CCFA-8936-A1A8-9EE746644B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0F4F07-1823-1739-23A9-6646658DD283}"/>
              </a:ext>
            </a:extLst>
          </p:cNvPr>
          <p:cNvSpPr>
            <a:spLocks noGrp="1"/>
          </p:cNvSpPr>
          <p:nvPr>
            <p:ph type="dt" sz="half" idx="10"/>
          </p:nvPr>
        </p:nvSpPr>
        <p:spPr/>
        <p:txBody>
          <a:bodyPr/>
          <a:lstStyle/>
          <a:p>
            <a:fld id="{6F333ECF-DD48-4E14-9A69-76CA6F060B82}" type="datetimeFigureOut">
              <a:rPr lang="en-US" smtClean="0"/>
              <a:t>10/26/2026</a:t>
            </a:fld>
            <a:endParaRPr lang="en-US" dirty="0"/>
          </a:p>
        </p:txBody>
      </p:sp>
      <p:sp>
        <p:nvSpPr>
          <p:cNvPr id="4" name="Footer Placeholder 3">
            <a:extLst>
              <a:ext uri="{FF2B5EF4-FFF2-40B4-BE49-F238E27FC236}">
                <a16:creationId xmlns:a16="http://schemas.microsoft.com/office/drawing/2014/main" id="{48653271-DEF6-6847-CB9D-67468E1EFEE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BDCC94F-E950-6D17-78DC-77197CC4DD3D}"/>
              </a:ext>
            </a:extLst>
          </p:cNvPr>
          <p:cNvSpPr>
            <a:spLocks noGrp="1"/>
          </p:cNvSpPr>
          <p:nvPr>
            <p:ph type="sldNum" sz="quarter" idx="12"/>
          </p:nvPr>
        </p:nvSpPr>
        <p:spPr/>
        <p:txBody>
          <a:bodyPr/>
          <a:lstStyle/>
          <a:p>
            <a:fld id="{0A21FDFA-DE4A-4AF6-B2E7-4CD0291C6A2F}" type="slidenum">
              <a:rPr lang="en-US" smtClean="0"/>
              <a:t>‹#›</a:t>
            </a:fld>
            <a:endParaRPr lang="en-US" dirty="0"/>
          </a:p>
        </p:txBody>
      </p:sp>
    </p:spTree>
    <p:extLst>
      <p:ext uri="{BB962C8B-B14F-4D97-AF65-F5344CB8AC3E}">
        <p14:creationId xmlns:p14="http://schemas.microsoft.com/office/powerpoint/2010/main" val="3641773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CDCF1B-B2EA-89DC-6A8E-22845B291754}"/>
              </a:ext>
            </a:extLst>
          </p:cNvPr>
          <p:cNvSpPr>
            <a:spLocks noGrp="1"/>
          </p:cNvSpPr>
          <p:nvPr>
            <p:ph type="dt" sz="half" idx="10"/>
          </p:nvPr>
        </p:nvSpPr>
        <p:spPr/>
        <p:txBody>
          <a:bodyPr/>
          <a:lstStyle/>
          <a:p>
            <a:fld id="{6F333ECF-DD48-4E14-9A69-76CA6F060B82}" type="datetimeFigureOut">
              <a:rPr lang="en-US" smtClean="0"/>
              <a:t>10/26/2026</a:t>
            </a:fld>
            <a:endParaRPr lang="en-US" dirty="0"/>
          </a:p>
        </p:txBody>
      </p:sp>
      <p:sp>
        <p:nvSpPr>
          <p:cNvPr id="3" name="Footer Placeholder 2">
            <a:extLst>
              <a:ext uri="{FF2B5EF4-FFF2-40B4-BE49-F238E27FC236}">
                <a16:creationId xmlns:a16="http://schemas.microsoft.com/office/drawing/2014/main" id="{EC1748CA-2C1B-1143-8D64-676FD6F8BFA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BFFA5E7-8E64-107C-B652-EBAFB935498E}"/>
              </a:ext>
            </a:extLst>
          </p:cNvPr>
          <p:cNvSpPr>
            <a:spLocks noGrp="1"/>
          </p:cNvSpPr>
          <p:nvPr>
            <p:ph type="sldNum" sz="quarter" idx="12"/>
          </p:nvPr>
        </p:nvSpPr>
        <p:spPr/>
        <p:txBody>
          <a:bodyPr/>
          <a:lstStyle/>
          <a:p>
            <a:fld id="{0A21FDFA-DE4A-4AF6-B2E7-4CD0291C6A2F}" type="slidenum">
              <a:rPr lang="en-US" smtClean="0"/>
              <a:t>‹#›</a:t>
            </a:fld>
            <a:endParaRPr lang="en-US" dirty="0"/>
          </a:p>
        </p:txBody>
      </p:sp>
    </p:spTree>
    <p:extLst>
      <p:ext uri="{BB962C8B-B14F-4D97-AF65-F5344CB8AC3E}">
        <p14:creationId xmlns:p14="http://schemas.microsoft.com/office/powerpoint/2010/main" val="850412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DD920-4738-37D7-C6A8-B848504406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D825D4-843B-1C0A-B348-36E0108A8C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8A1F08-0359-465F-9982-828B59B9D4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3999CF-DF7F-DA34-6EAC-3249D55F8BE7}"/>
              </a:ext>
            </a:extLst>
          </p:cNvPr>
          <p:cNvSpPr>
            <a:spLocks noGrp="1"/>
          </p:cNvSpPr>
          <p:nvPr>
            <p:ph type="dt" sz="half" idx="10"/>
          </p:nvPr>
        </p:nvSpPr>
        <p:spPr/>
        <p:txBody>
          <a:bodyPr/>
          <a:lstStyle/>
          <a:p>
            <a:fld id="{6F333ECF-DD48-4E14-9A69-76CA6F060B82}" type="datetimeFigureOut">
              <a:rPr lang="en-US" smtClean="0"/>
              <a:t>10/26/2026</a:t>
            </a:fld>
            <a:endParaRPr lang="en-US" dirty="0"/>
          </a:p>
        </p:txBody>
      </p:sp>
      <p:sp>
        <p:nvSpPr>
          <p:cNvPr id="6" name="Footer Placeholder 5">
            <a:extLst>
              <a:ext uri="{FF2B5EF4-FFF2-40B4-BE49-F238E27FC236}">
                <a16:creationId xmlns:a16="http://schemas.microsoft.com/office/drawing/2014/main" id="{43BFDFD7-E77A-C6FA-3A6B-E158DEEC02D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0F03FF5-3469-EF09-0972-EFCBAAC7E57C}"/>
              </a:ext>
            </a:extLst>
          </p:cNvPr>
          <p:cNvSpPr>
            <a:spLocks noGrp="1"/>
          </p:cNvSpPr>
          <p:nvPr>
            <p:ph type="sldNum" sz="quarter" idx="12"/>
          </p:nvPr>
        </p:nvSpPr>
        <p:spPr/>
        <p:txBody>
          <a:bodyPr/>
          <a:lstStyle/>
          <a:p>
            <a:fld id="{0A21FDFA-DE4A-4AF6-B2E7-4CD0291C6A2F}" type="slidenum">
              <a:rPr lang="en-US" smtClean="0"/>
              <a:t>‹#›</a:t>
            </a:fld>
            <a:endParaRPr lang="en-US" dirty="0"/>
          </a:p>
        </p:txBody>
      </p:sp>
    </p:spTree>
    <p:extLst>
      <p:ext uri="{BB962C8B-B14F-4D97-AF65-F5344CB8AC3E}">
        <p14:creationId xmlns:p14="http://schemas.microsoft.com/office/powerpoint/2010/main" val="1797759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0BB81-72A2-34C6-54F0-C87F81CC4D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AB9891-A917-E6C2-73C0-AA9BF37377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5A6FA3F-2ED4-2C8E-E323-FE30F10325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3610C7-78E7-3B0D-F53C-BEFEF733B9E3}"/>
              </a:ext>
            </a:extLst>
          </p:cNvPr>
          <p:cNvSpPr>
            <a:spLocks noGrp="1"/>
          </p:cNvSpPr>
          <p:nvPr>
            <p:ph type="dt" sz="half" idx="10"/>
          </p:nvPr>
        </p:nvSpPr>
        <p:spPr/>
        <p:txBody>
          <a:bodyPr/>
          <a:lstStyle/>
          <a:p>
            <a:fld id="{6F333ECF-DD48-4E14-9A69-76CA6F060B82}" type="datetimeFigureOut">
              <a:rPr lang="en-US" smtClean="0"/>
              <a:t>10/26/2026</a:t>
            </a:fld>
            <a:endParaRPr lang="en-US" dirty="0"/>
          </a:p>
        </p:txBody>
      </p:sp>
      <p:sp>
        <p:nvSpPr>
          <p:cNvPr id="6" name="Footer Placeholder 5">
            <a:extLst>
              <a:ext uri="{FF2B5EF4-FFF2-40B4-BE49-F238E27FC236}">
                <a16:creationId xmlns:a16="http://schemas.microsoft.com/office/drawing/2014/main" id="{F639484C-9CFB-2DAB-14AB-E95E326B464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A46D542-7452-6A7A-886A-7750A58CA4A9}"/>
              </a:ext>
            </a:extLst>
          </p:cNvPr>
          <p:cNvSpPr>
            <a:spLocks noGrp="1"/>
          </p:cNvSpPr>
          <p:nvPr>
            <p:ph type="sldNum" sz="quarter" idx="12"/>
          </p:nvPr>
        </p:nvSpPr>
        <p:spPr/>
        <p:txBody>
          <a:bodyPr/>
          <a:lstStyle/>
          <a:p>
            <a:fld id="{0A21FDFA-DE4A-4AF6-B2E7-4CD0291C6A2F}" type="slidenum">
              <a:rPr lang="en-US" smtClean="0"/>
              <a:t>‹#›</a:t>
            </a:fld>
            <a:endParaRPr lang="en-US" dirty="0"/>
          </a:p>
        </p:txBody>
      </p:sp>
    </p:spTree>
    <p:extLst>
      <p:ext uri="{BB962C8B-B14F-4D97-AF65-F5344CB8AC3E}">
        <p14:creationId xmlns:p14="http://schemas.microsoft.com/office/powerpoint/2010/main" val="2117646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55D03-B2E1-6AFD-0C04-20ABA70BB4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58457B-E403-3054-AC6D-BBF4067F6F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E99D9C-892A-2AE7-C223-3DD128F6DE5D}"/>
              </a:ext>
            </a:extLst>
          </p:cNvPr>
          <p:cNvSpPr>
            <a:spLocks noGrp="1"/>
          </p:cNvSpPr>
          <p:nvPr>
            <p:ph type="dt" sz="half" idx="10"/>
          </p:nvPr>
        </p:nvSpPr>
        <p:spPr/>
        <p:txBody>
          <a:bodyPr/>
          <a:lstStyle/>
          <a:p>
            <a:fld id="{6F333ECF-DD48-4E14-9A69-76CA6F060B82}" type="datetimeFigureOut">
              <a:rPr lang="en-US" smtClean="0"/>
              <a:t>10/26/2026</a:t>
            </a:fld>
            <a:endParaRPr lang="en-US" dirty="0"/>
          </a:p>
        </p:txBody>
      </p:sp>
      <p:sp>
        <p:nvSpPr>
          <p:cNvPr id="5" name="Footer Placeholder 4">
            <a:extLst>
              <a:ext uri="{FF2B5EF4-FFF2-40B4-BE49-F238E27FC236}">
                <a16:creationId xmlns:a16="http://schemas.microsoft.com/office/drawing/2014/main" id="{734C4537-753D-654A-A446-3D458FA5A14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35CB9C9-F98C-5F39-F7CD-9FC984680CE4}"/>
              </a:ext>
            </a:extLst>
          </p:cNvPr>
          <p:cNvSpPr>
            <a:spLocks noGrp="1"/>
          </p:cNvSpPr>
          <p:nvPr>
            <p:ph type="sldNum" sz="quarter" idx="12"/>
          </p:nvPr>
        </p:nvSpPr>
        <p:spPr/>
        <p:txBody>
          <a:bodyPr/>
          <a:lstStyle/>
          <a:p>
            <a:fld id="{0A21FDFA-DE4A-4AF6-B2E7-4CD0291C6A2F}" type="slidenum">
              <a:rPr lang="en-US" smtClean="0"/>
              <a:t>‹#›</a:t>
            </a:fld>
            <a:endParaRPr lang="en-US" dirty="0"/>
          </a:p>
        </p:txBody>
      </p:sp>
    </p:spTree>
    <p:extLst>
      <p:ext uri="{BB962C8B-B14F-4D97-AF65-F5344CB8AC3E}">
        <p14:creationId xmlns:p14="http://schemas.microsoft.com/office/powerpoint/2010/main" val="1822343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EA5CA-A5D9-C6F5-5FC5-0F5E9481FC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E07B9B-AD3F-2714-571E-F831848097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1CEE91-0501-BE12-C813-0FAA2093F570}"/>
              </a:ext>
            </a:extLst>
          </p:cNvPr>
          <p:cNvSpPr>
            <a:spLocks noGrp="1"/>
          </p:cNvSpPr>
          <p:nvPr>
            <p:ph type="dt" sz="half" idx="10"/>
          </p:nvPr>
        </p:nvSpPr>
        <p:spPr/>
        <p:txBody>
          <a:bodyPr/>
          <a:lstStyle/>
          <a:p>
            <a:fld id="{6F333ECF-DD48-4E14-9A69-76CA6F060B82}" type="datetimeFigureOut">
              <a:rPr lang="en-US" smtClean="0"/>
              <a:t>10/26/2026</a:t>
            </a:fld>
            <a:endParaRPr lang="en-US" dirty="0"/>
          </a:p>
        </p:txBody>
      </p:sp>
      <p:sp>
        <p:nvSpPr>
          <p:cNvPr id="5" name="Footer Placeholder 4">
            <a:extLst>
              <a:ext uri="{FF2B5EF4-FFF2-40B4-BE49-F238E27FC236}">
                <a16:creationId xmlns:a16="http://schemas.microsoft.com/office/drawing/2014/main" id="{9F7405BB-E1E2-4F39-7876-A6FE93919D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79C221-5BB1-594B-0675-5EC0BF94EC97}"/>
              </a:ext>
            </a:extLst>
          </p:cNvPr>
          <p:cNvSpPr>
            <a:spLocks noGrp="1"/>
          </p:cNvSpPr>
          <p:nvPr>
            <p:ph type="sldNum" sz="quarter" idx="12"/>
          </p:nvPr>
        </p:nvSpPr>
        <p:spPr/>
        <p:txBody>
          <a:bodyPr/>
          <a:lstStyle/>
          <a:p>
            <a:fld id="{0A21FDFA-DE4A-4AF6-B2E7-4CD0291C6A2F}" type="slidenum">
              <a:rPr lang="en-US" smtClean="0"/>
              <a:t>‹#›</a:t>
            </a:fld>
            <a:endParaRPr lang="en-US" dirty="0"/>
          </a:p>
        </p:txBody>
      </p:sp>
    </p:spTree>
    <p:extLst>
      <p:ext uri="{BB962C8B-B14F-4D97-AF65-F5344CB8AC3E}">
        <p14:creationId xmlns:p14="http://schemas.microsoft.com/office/powerpoint/2010/main" val="1370477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andard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750239"/>
            <a:ext cx="10363200" cy="4349320"/>
          </a:xfrm>
        </p:spPr>
        <p:txBody>
          <a:bodyPr>
            <a:normAutofit/>
          </a:bodyPr>
          <a:lstStyle>
            <a:lvl1pPr>
              <a:defRPr sz="6000">
                <a:solidFill>
                  <a:schemeClr val="bg1"/>
                </a:solidFill>
                <a:latin typeface="Whitney Book"/>
                <a:cs typeface="Whitney Black"/>
              </a:defRPr>
            </a:lvl1pPr>
          </a:lstStyle>
          <a:p>
            <a:r>
              <a:rPr lang="en-US" dirty="0"/>
              <a:t>Presentation Title </a:t>
            </a:r>
            <a:br>
              <a:rPr lang="en-US" dirty="0"/>
            </a:br>
            <a:r>
              <a:rPr lang="en-US" dirty="0"/>
              <a:t>Goes Here</a:t>
            </a:r>
          </a:p>
        </p:txBody>
      </p:sp>
    </p:spTree>
    <p:extLst>
      <p:ext uri="{BB962C8B-B14F-4D97-AF65-F5344CB8AC3E}">
        <p14:creationId xmlns:p14="http://schemas.microsoft.com/office/powerpoint/2010/main" val="4198591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 Logo Bottom">
    <p:bg>
      <p:bgPr>
        <a:solidFill>
          <a:schemeClr val="bg1"/>
        </a:solidFill>
        <a:effectLst/>
      </p:bgPr>
    </p:bg>
    <p:spTree>
      <p:nvGrpSpPr>
        <p:cNvPr id="1" name=""/>
        <p:cNvGrpSpPr/>
        <p:nvPr/>
      </p:nvGrpSpPr>
      <p:grpSpPr>
        <a:xfrm>
          <a:off x="0" y="0"/>
          <a:ext cx="0" cy="0"/>
          <a:chOff x="0" y="0"/>
          <a:chExt cx="0" cy="0"/>
        </a:xfrm>
      </p:grpSpPr>
      <p:sp>
        <p:nvSpPr>
          <p:cNvPr id="13" name="Text Placeholder 12"/>
          <p:cNvSpPr>
            <a:spLocks noGrp="1"/>
          </p:cNvSpPr>
          <p:nvPr>
            <p:ph type="body" sz="quarter" idx="13"/>
          </p:nvPr>
        </p:nvSpPr>
        <p:spPr>
          <a:xfrm>
            <a:off x="471715" y="574433"/>
            <a:ext cx="11205420" cy="527080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5" hasCustomPrompt="1"/>
          </p:nvPr>
        </p:nvSpPr>
        <p:spPr>
          <a:xfrm>
            <a:off x="471716" y="6291554"/>
            <a:ext cx="592667" cy="240031"/>
          </a:xfrm>
        </p:spPr>
        <p:txBody>
          <a:bodyPr>
            <a:normAutofit/>
          </a:bodyPr>
          <a:lstStyle>
            <a:lvl1pPr marL="0" indent="0" algn="l">
              <a:buNone/>
              <a:defRPr sz="1200">
                <a:solidFill>
                  <a:srgbClr val="007582"/>
                </a:solidFill>
                <a:latin typeface="Arial"/>
                <a:cs typeface="Arial"/>
              </a:defRPr>
            </a:lvl1pPr>
          </a:lstStyle>
          <a:p>
            <a:pPr lvl="0"/>
            <a:fld id="{738BD08D-3D11-FC4B-A1B6-1B8F2C83B7EE}" type="slidenum">
              <a:rPr lang="en-US" smtClean="0"/>
              <a:t>‹#›</a:t>
            </a:fld>
            <a:endParaRPr lang="en-US" dirty="0"/>
          </a:p>
        </p:txBody>
      </p:sp>
      <p:pic>
        <p:nvPicPr>
          <p:cNvPr id="3" name="Picture 2">
            <a:extLst>
              <a:ext uri="{FF2B5EF4-FFF2-40B4-BE49-F238E27FC236}">
                <a16:creationId xmlns:a16="http://schemas.microsoft.com/office/drawing/2014/main" id="{1684082B-4DF4-5242-8621-54DBBF6E303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544813" y="6222741"/>
            <a:ext cx="5132323" cy="342155"/>
          </a:xfrm>
          <a:prstGeom prst="rect">
            <a:avLst/>
          </a:prstGeom>
        </p:spPr>
      </p:pic>
      <p:cxnSp>
        <p:nvCxnSpPr>
          <p:cNvPr id="4" name="Straight Connector 3">
            <a:extLst>
              <a:ext uri="{FF2B5EF4-FFF2-40B4-BE49-F238E27FC236}">
                <a16:creationId xmlns:a16="http://schemas.microsoft.com/office/drawing/2014/main" id="{8F7B8C4E-DFD0-AB4E-9BE2-82CAE54FF9A1}"/>
              </a:ext>
            </a:extLst>
          </p:cNvPr>
          <p:cNvCxnSpPr>
            <a:cxnSpLocks/>
          </p:cNvCxnSpPr>
          <p:nvPr userDrawn="1"/>
        </p:nvCxnSpPr>
        <p:spPr>
          <a:xfrm>
            <a:off x="471716" y="6068399"/>
            <a:ext cx="11226995" cy="0"/>
          </a:xfrm>
          <a:prstGeom prst="line">
            <a:avLst/>
          </a:prstGeom>
          <a:ln w="12700">
            <a:solidFill>
              <a:srgbClr val="00758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5068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 - Whit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 uri="{C183D7F6-B498-43B3-948B-1728B52AA6E4}">
                <adec:decorative xmlns:adec="http://schemas.microsoft.com/office/drawing/2017/decorative" val="1"/>
              </a:ext>
            </a:extLst>
          </p:cNvPr>
          <p:cNvCxnSpPr>
            <a:cxnSpLocks/>
          </p:cNvCxnSpPr>
          <p:nvPr userDrawn="1"/>
        </p:nvCxnSpPr>
        <p:spPr>
          <a:xfrm>
            <a:off x="762651" y="1447796"/>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778101" y="537764"/>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7" name="Graphic 6">
            <a:extLst>
              <a:ext uri="{FF2B5EF4-FFF2-40B4-BE49-F238E27FC236}">
                <a16:creationId xmlns:a16="http://schemas.microsoft.com/office/drawing/2014/main" id="{495AEA99-2F8A-3D47-8F3B-166A2000868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53245" y="258793"/>
            <a:ext cx="1561196" cy="216854"/>
          </a:xfrm>
          <a:prstGeom prst="rect">
            <a:avLst/>
          </a:prstGeom>
        </p:spPr>
      </p:pic>
      <p:sp>
        <p:nvSpPr>
          <p:cNvPr id="5" name="Slide Number Placeholder 5">
            <a:extLst>
              <a:ext uri="{FF2B5EF4-FFF2-40B4-BE49-F238E27FC236}">
                <a16:creationId xmlns:a16="http://schemas.microsoft.com/office/drawing/2014/main" id="{CC9DC9BC-0E08-1A47-AB3C-D0D05F30B7A5}"/>
              </a:ext>
              <a:ext uri="{C183D7F6-B498-43B3-948B-1728B52AA6E4}">
                <adec:decorative xmlns:adec="http://schemas.microsoft.com/office/drawing/2017/decorative" val="1"/>
              </a:ext>
            </a:extLst>
          </p:cNvPr>
          <p:cNvSpPr>
            <a:spLocks noGrp="1"/>
          </p:cNvSpPr>
          <p:nvPr>
            <p:ph type="sldNum" sz="quarter" idx="4"/>
          </p:nvPr>
        </p:nvSpPr>
        <p:spPr>
          <a:xfrm>
            <a:off x="11444289" y="6301232"/>
            <a:ext cx="583002" cy="399606"/>
          </a:xfrm>
          <a:prstGeom prst="rect">
            <a:avLst/>
          </a:prstGeom>
        </p:spPr>
        <p:txBody>
          <a:bodyPr vert="horz" lIns="0" tIns="0" rIns="91440" bIns="45720" rtlCol="0" anchor="t" anchorCtr="0"/>
          <a:lstStyle>
            <a:lvl1pPr algn="l">
              <a:defRPr sz="1600" b="0" i="0">
                <a:solidFill>
                  <a:schemeClr val="tx1"/>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1442841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7219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D13028-A5EC-CB87-6164-2DFBEA9CCB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E1EC08-C18F-EE49-EB39-2A69492599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F43369-1B77-BBDA-A7C5-4F4774E6EA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333ECF-DD48-4E14-9A69-76CA6F060B82}" type="datetimeFigureOut">
              <a:rPr lang="en-US" smtClean="0"/>
              <a:t>10/26/2026</a:t>
            </a:fld>
            <a:endParaRPr lang="en-US" dirty="0"/>
          </a:p>
        </p:txBody>
      </p:sp>
      <p:sp>
        <p:nvSpPr>
          <p:cNvPr id="5" name="Footer Placeholder 4">
            <a:extLst>
              <a:ext uri="{FF2B5EF4-FFF2-40B4-BE49-F238E27FC236}">
                <a16:creationId xmlns:a16="http://schemas.microsoft.com/office/drawing/2014/main" id="{6CA74EBE-8201-6C24-2046-6C09467394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431A9D71-761A-100A-FF3B-0F98A1E8C3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21FDFA-DE4A-4AF6-B2E7-4CD0291C6A2F}" type="slidenum">
              <a:rPr lang="en-US" smtClean="0"/>
              <a:t>‹#›</a:t>
            </a:fld>
            <a:endParaRPr lang="en-US" dirty="0"/>
          </a:p>
        </p:txBody>
      </p:sp>
    </p:spTree>
    <p:extLst>
      <p:ext uri="{BB962C8B-B14F-4D97-AF65-F5344CB8AC3E}">
        <p14:creationId xmlns:p14="http://schemas.microsoft.com/office/powerpoint/2010/main" val="342508735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5" r:id="rId13"/>
    <p:sldLayoutId id="2147483706" r:id="rId14"/>
    <p:sldLayoutId id="214748370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studentaid.gov/h/apply-for-aid/fafsa"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13.png"/><Relationship Id="rId10" Type="http://schemas.openxmlformats.org/officeDocument/2006/relationships/hyperlink" Target="https://studentaid.gov/understand-aid/eligibility" TargetMode="External"/><Relationship Id="rId4" Type="http://schemas.openxmlformats.org/officeDocument/2006/relationships/image" Target="../media/image12.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studentaid.gov/fsa-id/create-account/launch"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hyperlink" Target="https://mhec.maryland.gov"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12.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hyperlink" Target="https://mdcaps.mhec.state.md.u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hyperlink" Target="https://mhec.maryland.gov/preparing/Pages/Important-Scholarship-and-Grant-Deadlines.aspx" TargetMode="External"/><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hyperlink" Target="mailto:finaidscholarships@aacc.edu" TargetMode="External"/><Relationship Id="rId4" Type="http://schemas.openxmlformats.org/officeDocument/2006/relationships/hyperlink" Target="https://www.aacc.edu/scholarships"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6.png"/><Relationship Id="rId7"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hyperlink" Target="https://studentaid.gov/understand-aid/types/scholarships" TargetMode="External"/><Relationship Id="rId5" Type="http://schemas.openxmlformats.org/officeDocument/2006/relationships/image" Target="../media/image36.png"/><Relationship Id="rId4" Type="http://schemas.openxmlformats.org/officeDocument/2006/relationships/image" Target="../media/image13.png"/><Relationship Id="rId9" Type="http://schemas.openxmlformats.org/officeDocument/2006/relationships/image" Target="../media/image15.png"/></Relationships>
</file>

<file path=ppt/slides/_rels/slide22.xml.rels><?xml version="1.0" encoding="UTF-8" standalone="yes"?>
<Relationships xmlns="http://schemas.openxmlformats.org/package/2006/relationships"><Relationship Id="rId8" Type="http://schemas.openxmlformats.org/officeDocument/2006/relationships/hyperlink" Target="https://www.finaid.org/scholarships" TargetMode="External"/><Relationship Id="rId3" Type="http://schemas.openxmlformats.org/officeDocument/2006/relationships/image" Target="../media/image36.png"/><Relationship Id="rId7" Type="http://schemas.openxmlformats.org/officeDocument/2006/relationships/hyperlink" Target="https://www.fastweb.com/"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hyperlink" Target="https://www.collegexpress.com/" TargetMode="External"/><Relationship Id="rId11" Type="http://schemas.openxmlformats.org/officeDocument/2006/relationships/hyperlink" Target="https://www.unigo.com/" TargetMode="External"/><Relationship Id="rId5" Type="http://schemas.openxmlformats.org/officeDocument/2006/relationships/hyperlink" Target="https://bigfuture.collegeboard.org/" TargetMode="External"/><Relationship Id="rId10" Type="http://schemas.openxmlformats.org/officeDocument/2006/relationships/hyperlink" Target="https://scholarshipamerica.org/" TargetMode="External"/><Relationship Id="rId4" Type="http://schemas.openxmlformats.org/officeDocument/2006/relationships/hyperlink" Target="https://www.careeronestop.org/toolkit/training/find-scholarships.aspx" TargetMode="External"/><Relationship Id="rId9" Type="http://schemas.openxmlformats.org/officeDocument/2006/relationships/hyperlink" Target="https://www.scholarship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29.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hyperlink" Target="https://studentaid.gov/help-center/contact" TargetMode="External"/><Relationship Id="rId5" Type="http://schemas.openxmlformats.org/officeDocument/2006/relationships/hyperlink" Target="mailto:finaid@aacc.edu" TargetMode="Externa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37360"/>
            <a:ext cx="10332720" cy="1463040"/>
          </a:xfrm>
        </p:spPr>
        <p:txBody>
          <a:bodyPr anchor="b"/>
          <a:lstStyle/>
          <a:p>
            <a:r>
              <a:rPr sz="4400" b="1">
                <a:solidFill>
                  <a:srgbClr val="FFFFFF"/>
                </a:solidFill>
                <a:latin typeface="Arial"/>
              </a:rPr>
              <a:t>Ways to Pay for College</a:t>
            </a:r>
          </a:p>
        </p:txBody>
      </p:sp>
      <p:sp>
        <p:nvSpPr>
          <p:cNvPr id="3" name="TextBox 2"/>
          <p:cNvSpPr txBox="1"/>
          <p:nvPr/>
        </p:nvSpPr>
        <p:spPr>
          <a:xfrm>
            <a:off x="914400" y="3337560"/>
            <a:ext cx="10332720" cy="1188720"/>
          </a:xfrm>
          <a:prstGeom prst="rect">
            <a:avLst/>
          </a:prstGeom>
          <a:noFill/>
        </p:spPr>
        <p:txBody>
          <a:bodyPr wrap="square" lIns="45720" tIns="27432" rIns="45720" bIns="27432" anchor="t">
            <a:spAutoFit/>
          </a:bodyPr>
          <a:lstStyle/>
          <a:p>
            <a:pPr algn="l">
              <a:spcAft>
                <a:spcPts val="600"/>
              </a:spcAft>
              <a:buNone/>
            </a:pPr>
            <a:r>
              <a:rPr sz="2400" b="0">
                <a:solidFill>
                  <a:srgbClr val="FFFFFF"/>
                </a:solidFill>
                <a:latin typeface="Calibri"/>
              </a:rPr>
              <a:t>Financial Aid Basics and the 2027–28 FAFSA®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What Is Financial Aid?</a:t>
            </a:r>
          </a:p>
        </p:txBody>
      </p:sp>
      <p:pic>
        <p:nvPicPr>
          <p:cNvPr id="3" name="Image" descr="Illustration of a student looking at a signpost with arrows labeled Financial Aid, Loans, Scholarships, FAFSA, Work-Study, and Grants."/>
          <p:cNvPicPr>
            <a:picLocks noChangeAspect="1"/>
          </p:cNvPicPr>
          <p:nvPr/>
        </p:nvPicPr>
        <p:blipFill>
          <a:blip r:embed="rId3"/>
          <a:stretch>
            <a:fillRect/>
          </a:stretch>
        </p:blipFill>
        <p:spPr>
          <a:xfrm>
            <a:off x="731520" y="1325880"/>
            <a:ext cx="3291840" cy="4330658"/>
          </a:xfrm>
          <a:prstGeom prst="rect">
            <a:avLst/>
          </a:prstGeom>
        </p:spPr>
      </p:pic>
      <p:sp>
        <p:nvSpPr>
          <p:cNvPr id="4" name="Rounded Rectangle 3">
            <a:extLst>
              <a:ext uri="{C183D7F6-B498-43B3-948B-1728B52AA6E4}">
                <adec:decorative xmlns:adec="http://schemas.microsoft.com/office/drawing/2017/decorative" val="1"/>
              </a:ext>
            </a:extLst>
          </p:cNvPr>
          <p:cNvSpPr/>
          <p:nvPr/>
        </p:nvSpPr>
        <p:spPr>
          <a:xfrm>
            <a:off x="4526280" y="1600200"/>
            <a:ext cx="7086600" cy="1737360"/>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4754880" y="1691640"/>
            <a:ext cx="6675120" cy="1554480"/>
          </a:xfrm>
          <a:prstGeom prst="rect">
            <a:avLst/>
          </a:prstGeom>
          <a:noFill/>
        </p:spPr>
        <p:txBody>
          <a:bodyPr wrap="square" lIns="45720" tIns="27432" rIns="45720" bIns="27432" anchor="ctr">
            <a:spAutoFit/>
          </a:bodyPr>
          <a:lstStyle/>
          <a:p>
            <a:pPr algn="l">
              <a:spcAft>
                <a:spcPts val="600"/>
              </a:spcAft>
              <a:buNone/>
            </a:pPr>
            <a:r>
              <a:rPr sz="2400" b="0">
                <a:solidFill>
                  <a:srgbClr val="00525B"/>
                </a:solidFill>
                <a:latin typeface="Calibri"/>
              </a:rPr>
              <a:t>Financial aid is money provided to students and families to help pay for education after high school.</a:t>
            </a:r>
          </a:p>
        </p:txBody>
      </p:sp>
      <p:sp>
        <p:nvSpPr>
          <p:cNvPr id="6" name="TextBox 5"/>
          <p:cNvSpPr txBox="1"/>
          <p:nvPr/>
        </p:nvSpPr>
        <p:spPr>
          <a:xfrm>
            <a:off x="4526280" y="3611880"/>
            <a:ext cx="7086600" cy="2194560"/>
          </a:xfrm>
          <a:prstGeom prst="rect">
            <a:avLst/>
          </a:prstGeom>
          <a:noFill/>
        </p:spPr>
        <p:txBody>
          <a:bodyPr wrap="square" lIns="45720" tIns="27432" rIns="45720" bIns="27432" anchor="t">
            <a:spAutoFit/>
          </a:bodyPr>
          <a:lstStyle/>
          <a:p>
            <a:pPr algn="l">
              <a:spcAft>
                <a:spcPts val="400"/>
              </a:spcAft>
              <a:buNone/>
            </a:pPr>
            <a:r>
              <a:rPr sz="1700" b="1">
                <a:solidFill>
                  <a:srgbClr val="00525B"/>
                </a:solidFill>
                <a:latin typeface="Calibri"/>
              </a:rPr>
              <a:t>It can help pay for:</a:t>
            </a:r>
          </a:p>
          <a:p>
            <a:pPr marL="256032" indent="-237744" algn="l">
              <a:spcAft>
                <a:spcPts val="400"/>
              </a:spcAft>
              <a:buClr>
                <a:srgbClr val="007582"/>
              </a:buClr>
              <a:buFont typeface="Arial"/>
              <a:buChar char="•"/>
            </a:pPr>
            <a:r>
              <a:rPr sz="1700" b="0">
                <a:solidFill>
                  <a:srgbClr val="1F2A37"/>
                </a:solidFill>
                <a:latin typeface="Calibri"/>
              </a:rPr>
              <a:t>Tuition and fees</a:t>
            </a:r>
          </a:p>
          <a:p>
            <a:pPr marL="256032" indent="-237744" algn="l">
              <a:spcAft>
                <a:spcPts val="400"/>
              </a:spcAft>
              <a:buClr>
                <a:srgbClr val="007582"/>
              </a:buClr>
              <a:buFont typeface="Arial"/>
              <a:buChar char="•"/>
            </a:pPr>
            <a:r>
              <a:rPr sz="1700" b="0">
                <a:solidFill>
                  <a:srgbClr val="1F2A37"/>
                </a:solidFill>
                <a:latin typeface="Calibri"/>
              </a:rPr>
              <a:t>Books, supplies, and a computer</a:t>
            </a:r>
          </a:p>
          <a:p>
            <a:pPr marL="256032" indent="-237744" algn="l">
              <a:spcAft>
                <a:spcPts val="400"/>
              </a:spcAft>
              <a:buClr>
                <a:srgbClr val="007582"/>
              </a:buClr>
              <a:buFont typeface="Arial"/>
              <a:buChar char="•"/>
            </a:pPr>
            <a:r>
              <a:rPr sz="1700" b="0">
                <a:solidFill>
                  <a:srgbClr val="1F2A37"/>
                </a:solidFill>
                <a:latin typeface="Calibri"/>
              </a:rPr>
              <a:t>Transportation, housing, and food</a:t>
            </a:r>
          </a:p>
          <a:p>
            <a:pPr algn="l">
              <a:spcAft>
                <a:spcPts val="400"/>
              </a:spcAft>
              <a:buNone/>
            </a:pPr>
            <a:r>
              <a:rPr sz="1700" b="1">
                <a:solidFill>
                  <a:srgbClr val="00525B"/>
                </a:solidFill>
                <a:latin typeface="Calibri"/>
              </a:rPr>
              <a:t>Most aid starts with the free FAFSA® form.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Types of Financial Aid</a:t>
            </a:r>
          </a:p>
        </p:txBody>
      </p:sp>
      <p:sp>
        <p:nvSpPr>
          <p:cNvPr id="3" name="Rounded Rectangle 2">
            <a:extLst>
              <a:ext uri="{C183D7F6-B498-43B3-948B-1728B52AA6E4}">
                <adec:decorative xmlns:adec="http://schemas.microsoft.com/office/drawing/2017/decorative" val="1"/>
              </a:ext>
            </a:extLst>
          </p:cNvPr>
          <p:cNvSpPr/>
          <p:nvPr/>
        </p:nvSpPr>
        <p:spPr>
          <a:xfrm>
            <a:off x="548640" y="1371600"/>
            <a:ext cx="3566160" cy="365760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Oval 3">
            <a:extLst>
              <a:ext uri="{C183D7F6-B498-43B3-948B-1728B52AA6E4}">
                <adec:decorative xmlns:adec="http://schemas.microsoft.com/office/drawing/2017/decorative" val="1"/>
              </a:ext>
            </a:extLst>
          </p:cNvPr>
          <p:cNvSpPr/>
          <p:nvPr/>
        </p:nvSpPr>
        <p:spPr>
          <a:xfrm>
            <a:off x="777240" y="1572768"/>
            <a:ext cx="685800" cy="68580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gift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8115" y="1723644"/>
            <a:ext cx="384048" cy="384048"/>
          </a:xfrm>
          <a:prstGeom prst="rect">
            <a:avLst/>
          </a:prstGeom>
        </p:spPr>
      </p:pic>
      <p:sp>
        <p:nvSpPr>
          <p:cNvPr id="6" name="TextBox 5"/>
          <p:cNvSpPr txBox="1"/>
          <p:nvPr/>
        </p:nvSpPr>
        <p:spPr>
          <a:xfrm>
            <a:off x="1600200" y="1554480"/>
            <a:ext cx="2423160" cy="777240"/>
          </a:xfrm>
          <a:prstGeom prst="rect">
            <a:avLst/>
          </a:prstGeom>
          <a:noFill/>
        </p:spPr>
        <p:txBody>
          <a:bodyPr wrap="square" lIns="45720" tIns="27432" rIns="45720" bIns="27432" anchor="t">
            <a:spAutoFit/>
          </a:bodyPr>
          <a:lstStyle/>
          <a:p>
            <a:pPr algn="l">
              <a:spcAft>
                <a:spcPts val="0"/>
              </a:spcAft>
              <a:buNone/>
            </a:pPr>
            <a:r>
              <a:rPr sz="1600" b="1">
                <a:solidFill>
                  <a:srgbClr val="1F2A37"/>
                </a:solidFill>
                <a:latin typeface="Calibri"/>
              </a:rPr>
              <a:t>Gift Aid</a:t>
            </a:r>
          </a:p>
          <a:p>
            <a:pPr algn="l">
              <a:spcAft>
                <a:spcPts val="0"/>
              </a:spcAft>
              <a:buNone/>
            </a:pPr>
            <a:r>
              <a:rPr sz="1600" b="0">
                <a:solidFill>
                  <a:srgbClr val="1F2A37"/>
                </a:solidFill>
                <a:latin typeface="Calibri"/>
              </a:rPr>
              <a:t>Does not need to be paid back</a:t>
            </a:r>
          </a:p>
        </p:txBody>
      </p:sp>
      <p:sp>
        <p:nvSpPr>
          <p:cNvPr id="7" name="TextBox 6"/>
          <p:cNvSpPr txBox="1"/>
          <p:nvPr/>
        </p:nvSpPr>
        <p:spPr>
          <a:xfrm>
            <a:off x="777240" y="2514600"/>
            <a:ext cx="3200400" cy="3200400"/>
          </a:xfrm>
          <a:prstGeom prst="rect">
            <a:avLst/>
          </a:prstGeom>
          <a:noFill/>
        </p:spPr>
        <p:txBody>
          <a:bodyPr wrap="square" lIns="45720" tIns="27432" rIns="45720" bIns="27432" anchor="t">
            <a:spAutoFit/>
          </a:bodyPr>
          <a:lstStyle/>
          <a:p>
            <a:pPr marL="256032" indent="-237744" algn="l">
              <a:spcAft>
                <a:spcPts val="800"/>
              </a:spcAft>
              <a:buClr>
                <a:srgbClr val="007582"/>
              </a:buClr>
              <a:buFont typeface="Arial"/>
              <a:buChar char="•"/>
            </a:pPr>
            <a:r>
              <a:rPr sz="1500" b="0">
                <a:solidFill>
                  <a:srgbClr val="1F2A37"/>
                </a:solidFill>
                <a:latin typeface="Calibri"/>
              </a:rPr>
              <a:t>Grants — usually need-based (Federal Pell Grant, Maryland Guaranteed Access Grant)</a:t>
            </a:r>
          </a:p>
          <a:p>
            <a:pPr marL="256032" indent="-237744" algn="l">
              <a:spcAft>
                <a:spcPts val="800"/>
              </a:spcAft>
              <a:buClr>
                <a:srgbClr val="007582"/>
              </a:buClr>
              <a:buFont typeface="Arial"/>
              <a:buChar char="•"/>
            </a:pPr>
            <a:r>
              <a:rPr sz="1500" b="0">
                <a:solidFill>
                  <a:srgbClr val="1F2A37"/>
                </a:solidFill>
                <a:latin typeface="Calibri"/>
              </a:rPr>
              <a:t>Scholarships — merit, talent, program, or need (AACC Foundation scholarships)</a:t>
            </a:r>
          </a:p>
        </p:txBody>
      </p:sp>
      <p:sp>
        <p:nvSpPr>
          <p:cNvPr id="8" name="Rounded Rectangle 7">
            <a:extLst>
              <a:ext uri="{C183D7F6-B498-43B3-948B-1728B52AA6E4}">
                <adec:decorative xmlns:adec="http://schemas.microsoft.com/office/drawing/2017/decorative" val="1"/>
              </a:ext>
            </a:extLst>
          </p:cNvPr>
          <p:cNvSpPr/>
          <p:nvPr/>
        </p:nvSpPr>
        <p:spPr>
          <a:xfrm>
            <a:off x="4343400" y="1371600"/>
            <a:ext cx="3566160" cy="365760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Oval 8">
            <a:extLst>
              <a:ext uri="{C183D7F6-B498-43B3-948B-1728B52AA6E4}">
                <adec:decorative xmlns:adec="http://schemas.microsoft.com/office/drawing/2017/decorative" val="1"/>
              </a:ext>
            </a:extLst>
          </p:cNvPr>
          <p:cNvSpPr/>
          <p:nvPr/>
        </p:nvSpPr>
        <p:spPr>
          <a:xfrm>
            <a:off x="4572000" y="1572768"/>
            <a:ext cx="685800" cy="68580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hands_w.png">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722876" y="1723644"/>
            <a:ext cx="384048" cy="384048"/>
          </a:xfrm>
          <a:prstGeom prst="rect">
            <a:avLst/>
          </a:prstGeom>
        </p:spPr>
      </p:pic>
      <p:sp>
        <p:nvSpPr>
          <p:cNvPr id="11" name="TextBox 10"/>
          <p:cNvSpPr txBox="1"/>
          <p:nvPr/>
        </p:nvSpPr>
        <p:spPr>
          <a:xfrm>
            <a:off x="5394960" y="1554480"/>
            <a:ext cx="2423160" cy="777240"/>
          </a:xfrm>
          <a:prstGeom prst="rect">
            <a:avLst/>
          </a:prstGeom>
          <a:noFill/>
        </p:spPr>
        <p:txBody>
          <a:bodyPr wrap="square" lIns="45720" tIns="27432" rIns="45720" bIns="27432" anchor="t">
            <a:spAutoFit/>
          </a:bodyPr>
          <a:lstStyle/>
          <a:p>
            <a:pPr algn="l">
              <a:spcAft>
                <a:spcPts val="0"/>
              </a:spcAft>
              <a:buNone/>
            </a:pPr>
            <a:r>
              <a:rPr sz="1600" b="1">
                <a:solidFill>
                  <a:srgbClr val="1F2A37"/>
                </a:solidFill>
                <a:latin typeface="Calibri"/>
              </a:rPr>
              <a:t>Self-Help Aid</a:t>
            </a:r>
          </a:p>
          <a:p>
            <a:pPr algn="l">
              <a:spcAft>
                <a:spcPts val="0"/>
              </a:spcAft>
              <a:buNone/>
            </a:pPr>
            <a:r>
              <a:rPr sz="1600" b="0">
                <a:solidFill>
                  <a:srgbClr val="1F2A37"/>
                </a:solidFill>
                <a:latin typeface="Calibri"/>
              </a:rPr>
              <a:t>Must be repaid or earned</a:t>
            </a:r>
          </a:p>
        </p:txBody>
      </p:sp>
      <p:sp>
        <p:nvSpPr>
          <p:cNvPr id="12" name="TextBox 11"/>
          <p:cNvSpPr txBox="1"/>
          <p:nvPr/>
        </p:nvSpPr>
        <p:spPr>
          <a:xfrm>
            <a:off x="4572000" y="2514600"/>
            <a:ext cx="3200400" cy="3200400"/>
          </a:xfrm>
          <a:prstGeom prst="rect">
            <a:avLst/>
          </a:prstGeom>
          <a:noFill/>
        </p:spPr>
        <p:txBody>
          <a:bodyPr wrap="square" lIns="45720" tIns="27432" rIns="45720" bIns="27432" anchor="t">
            <a:spAutoFit/>
          </a:bodyPr>
          <a:lstStyle/>
          <a:p>
            <a:pPr marL="256032" indent="-237744" algn="l">
              <a:spcAft>
                <a:spcPts val="800"/>
              </a:spcAft>
              <a:buClr>
                <a:srgbClr val="007582"/>
              </a:buClr>
              <a:buFont typeface="Arial"/>
              <a:buChar char="•"/>
            </a:pPr>
            <a:r>
              <a:rPr sz="1500" b="0" dirty="0">
                <a:solidFill>
                  <a:srgbClr val="1F2A37"/>
                </a:solidFill>
                <a:latin typeface="Calibri"/>
              </a:rPr>
              <a:t>Student loans — borrowed money repaid with interest</a:t>
            </a:r>
          </a:p>
          <a:p>
            <a:pPr marL="256032" indent="-237744" algn="l">
              <a:spcAft>
                <a:spcPts val="800"/>
              </a:spcAft>
              <a:buClr>
                <a:srgbClr val="007582"/>
              </a:buClr>
              <a:buFont typeface="Arial"/>
              <a:buChar char="•"/>
            </a:pPr>
            <a:r>
              <a:rPr sz="1500" b="0" dirty="0">
                <a:solidFill>
                  <a:srgbClr val="1F2A37"/>
                </a:solidFill>
                <a:latin typeface="Calibri"/>
              </a:rPr>
              <a:t>Work-study — earned through a part-time job</a:t>
            </a:r>
          </a:p>
          <a:p>
            <a:pPr marL="256032" indent="-237744" algn="l">
              <a:spcAft>
                <a:spcPts val="800"/>
              </a:spcAft>
              <a:buClr>
                <a:srgbClr val="007582"/>
              </a:buClr>
              <a:buFont typeface="Arial"/>
              <a:buChar char="•"/>
            </a:pPr>
            <a:r>
              <a:rPr sz="1500" b="0" dirty="0">
                <a:solidFill>
                  <a:srgbClr val="1F2A37"/>
                </a:solidFill>
                <a:latin typeface="Calibri"/>
              </a:rPr>
              <a:t>Service-commitment awards — require work after graduation</a:t>
            </a:r>
          </a:p>
        </p:txBody>
      </p:sp>
      <p:pic>
        <p:nvPicPr>
          <p:cNvPr id="13" name="Image" descr="Puzzle pieces labeled Loan, Work-Study, Scholarship, and Grant fitting around a green center piece labeled Financial Aid."/>
          <p:cNvPicPr>
            <a:picLocks noChangeAspect="1"/>
          </p:cNvPicPr>
          <p:nvPr/>
        </p:nvPicPr>
        <p:blipFill>
          <a:blip r:embed="rId5"/>
          <a:stretch>
            <a:fillRect/>
          </a:stretch>
        </p:blipFill>
        <p:spPr>
          <a:xfrm>
            <a:off x="8183879" y="2148840"/>
            <a:ext cx="3474720" cy="203836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Sources of Financial Aid</a:t>
            </a:r>
          </a:p>
        </p:txBody>
      </p:sp>
      <p:sp>
        <p:nvSpPr>
          <p:cNvPr id="3" name="Rounded Rectangle 2">
            <a:extLst>
              <a:ext uri="{C183D7F6-B498-43B3-948B-1728B52AA6E4}">
                <adec:decorative xmlns:adec="http://schemas.microsoft.com/office/drawing/2017/decorative" val="1"/>
              </a:ext>
            </a:extLst>
          </p:cNvPr>
          <p:cNvSpPr/>
          <p:nvPr/>
        </p:nvSpPr>
        <p:spPr>
          <a:xfrm>
            <a:off x="548640" y="1371600"/>
            <a:ext cx="5440680" cy="201168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Oval 3">
            <a:extLst>
              <a:ext uri="{C183D7F6-B498-43B3-948B-1728B52AA6E4}">
                <adec:decorative xmlns:adec="http://schemas.microsoft.com/office/drawing/2017/decorative" val="1"/>
              </a:ext>
            </a:extLst>
          </p:cNvPr>
          <p:cNvSpPr/>
          <p:nvPr/>
        </p:nvSpPr>
        <p:spPr>
          <a:xfrm>
            <a:off x="777240" y="1600200"/>
            <a:ext cx="685800" cy="68580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lag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8115" y="1751076"/>
            <a:ext cx="384048" cy="384048"/>
          </a:xfrm>
          <a:prstGeom prst="rect">
            <a:avLst/>
          </a:prstGeom>
        </p:spPr>
      </p:pic>
      <p:sp>
        <p:nvSpPr>
          <p:cNvPr id="6" name="TextBox 5"/>
          <p:cNvSpPr txBox="1"/>
          <p:nvPr/>
        </p:nvSpPr>
        <p:spPr>
          <a:xfrm>
            <a:off x="1645919" y="1554480"/>
            <a:ext cx="4206240" cy="822960"/>
          </a:xfrm>
          <a:prstGeom prst="rect">
            <a:avLst/>
          </a:prstGeom>
          <a:noFill/>
        </p:spPr>
        <p:txBody>
          <a:bodyPr wrap="square" lIns="45720" tIns="27432" rIns="45720" bIns="27432" anchor="t">
            <a:spAutoFit/>
          </a:bodyPr>
          <a:lstStyle/>
          <a:p>
            <a:pPr algn="l">
              <a:spcAft>
                <a:spcPts val="0"/>
              </a:spcAft>
              <a:buNone/>
            </a:pPr>
            <a:r>
              <a:rPr sz="1700" b="1">
                <a:solidFill>
                  <a:srgbClr val="1F2A37"/>
                </a:solidFill>
                <a:latin typeface="Calibri"/>
              </a:rPr>
              <a:t>Federal</a:t>
            </a:r>
          </a:p>
          <a:p>
            <a:pPr algn="l">
              <a:spcAft>
                <a:spcPts val="0"/>
              </a:spcAft>
              <a:buNone/>
            </a:pPr>
            <a:r>
              <a:rPr sz="1700" b="0">
                <a:solidFill>
                  <a:srgbClr val="1F2A37"/>
                </a:solidFill>
                <a:latin typeface="Calibri"/>
              </a:rPr>
              <a:t>U.S. Department of Education</a:t>
            </a:r>
          </a:p>
        </p:txBody>
      </p:sp>
      <p:sp>
        <p:nvSpPr>
          <p:cNvPr id="7" name="TextBox 6"/>
          <p:cNvSpPr txBox="1"/>
          <p:nvPr/>
        </p:nvSpPr>
        <p:spPr>
          <a:xfrm>
            <a:off x="1645919" y="2423160"/>
            <a:ext cx="4206240" cy="868680"/>
          </a:xfrm>
          <a:prstGeom prst="rect">
            <a:avLst/>
          </a:prstGeom>
          <a:noFill/>
        </p:spPr>
        <p:txBody>
          <a:bodyPr wrap="square" lIns="45720" tIns="27432" rIns="45720" bIns="27432" anchor="t">
            <a:spAutoFit/>
          </a:bodyPr>
          <a:lstStyle/>
          <a:p>
            <a:pPr algn="l">
              <a:spcAft>
                <a:spcPts val="600"/>
              </a:spcAft>
              <a:buNone/>
            </a:pPr>
            <a:r>
              <a:rPr sz="1500" b="1">
                <a:solidFill>
                  <a:srgbClr val="1F2A37"/>
                </a:solidFill>
                <a:latin typeface="Calibri"/>
              </a:rPr>
              <a:t>How to apply:</a:t>
            </a:r>
            <a:r>
              <a:rPr sz="1500" b="0">
                <a:solidFill>
                  <a:srgbClr val="1F2A37"/>
                </a:solidFill>
                <a:latin typeface="Calibri"/>
              </a:rPr>
              <a:t> Complete the FAFSA® at StudentAid.gov</a:t>
            </a:r>
          </a:p>
        </p:txBody>
      </p:sp>
      <p:sp>
        <p:nvSpPr>
          <p:cNvPr id="8" name="Rounded Rectangle 7">
            <a:extLst>
              <a:ext uri="{C183D7F6-B498-43B3-948B-1728B52AA6E4}">
                <adec:decorative xmlns:adec="http://schemas.microsoft.com/office/drawing/2017/decorative" val="1"/>
              </a:ext>
            </a:extLst>
          </p:cNvPr>
          <p:cNvSpPr/>
          <p:nvPr/>
        </p:nvSpPr>
        <p:spPr>
          <a:xfrm>
            <a:off x="6172200" y="1371600"/>
            <a:ext cx="5440680" cy="201168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Oval 8">
            <a:extLst>
              <a:ext uri="{C183D7F6-B498-43B3-948B-1728B52AA6E4}">
                <adec:decorative xmlns:adec="http://schemas.microsoft.com/office/drawing/2017/decorative" val="1"/>
              </a:ext>
            </a:extLst>
          </p:cNvPr>
          <p:cNvSpPr/>
          <p:nvPr/>
        </p:nvSpPr>
        <p:spPr>
          <a:xfrm>
            <a:off x="6400800" y="1600200"/>
            <a:ext cx="685800" cy="68580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tate_w.png">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551676" y="1751076"/>
            <a:ext cx="384048" cy="384048"/>
          </a:xfrm>
          <a:prstGeom prst="rect">
            <a:avLst/>
          </a:prstGeom>
        </p:spPr>
      </p:pic>
      <p:sp>
        <p:nvSpPr>
          <p:cNvPr id="11" name="TextBox 10"/>
          <p:cNvSpPr txBox="1"/>
          <p:nvPr/>
        </p:nvSpPr>
        <p:spPr>
          <a:xfrm>
            <a:off x="7269480" y="1554480"/>
            <a:ext cx="4206240" cy="822960"/>
          </a:xfrm>
          <a:prstGeom prst="rect">
            <a:avLst/>
          </a:prstGeom>
          <a:noFill/>
        </p:spPr>
        <p:txBody>
          <a:bodyPr wrap="square" lIns="45720" tIns="27432" rIns="45720" bIns="27432" anchor="t">
            <a:spAutoFit/>
          </a:bodyPr>
          <a:lstStyle/>
          <a:p>
            <a:pPr algn="l">
              <a:spcAft>
                <a:spcPts val="0"/>
              </a:spcAft>
              <a:buNone/>
            </a:pPr>
            <a:r>
              <a:rPr sz="1700" b="1">
                <a:solidFill>
                  <a:srgbClr val="1F2A37"/>
                </a:solidFill>
                <a:latin typeface="Calibri"/>
              </a:rPr>
              <a:t>State</a:t>
            </a:r>
          </a:p>
          <a:p>
            <a:pPr algn="l">
              <a:spcAft>
                <a:spcPts val="0"/>
              </a:spcAft>
              <a:buNone/>
            </a:pPr>
            <a:r>
              <a:rPr sz="1700" b="0">
                <a:solidFill>
                  <a:srgbClr val="1F2A37"/>
                </a:solidFill>
                <a:latin typeface="Calibri"/>
              </a:rPr>
              <a:t>Maryland Higher Education Commission</a:t>
            </a:r>
          </a:p>
        </p:txBody>
      </p:sp>
      <p:sp>
        <p:nvSpPr>
          <p:cNvPr id="12" name="TextBox 11"/>
          <p:cNvSpPr txBox="1"/>
          <p:nvPr/>
        </p:nvSpPr>
        <p:spPr>
          <a:xfrm>
            <a:off x="7269480" y="2423160"/>
            <a:ext cx="4206240" cy="1055674"/>
          </a:xfrm>
          <a:prstGeom prst="rect">
            <a:avLst/>
          </a:prstGeom>
          <a:noFill/>
        </p:spPr>
        <p:txBody>
          <a:bodyPr wrap="square" lIns="45720" tIns="27432" rIns="45720" bIns="27432" anchor="t">
            <a:spAutoFit/>
          </a:bodyPr>
          <a:lstStyle/>
          <a:p>
            <a:pPr algn="l">
              <a:spcAft>
                <a:spcPts val="600"/>
              </a:spcAft>
              <a:buNone/>
            </a:pPr>
            <a:r>
              <a:rPr sz="1500" b="1" dirty="0">
                <a:solidFill>
                  <a:srgbClr val="1F2A37"/>
                </a:solidFill>
                <a:latin typeface="Calibri"/>
              </a:rPr>
              <a:t>How to apply:</a:t>
            </a:r>
            <a:r>
              <a:rPr sz="1500" b="0" dirty="0">
                <a:solidFill>
                  <a:srgbClr val="1F2A37"/>
                </a:solidFill>
                <a:latin typeface="Calibri"/>
              </a:rPr>
              <a:t> File the FAFSA (or MSFAA) by March 1; create an MDCAPS account</a:t>
            </a:r>
            <a:r>
              <a:rPr lang="en-US" sz="1500" b="0" dirty="0">
                <a:solidFill>
                  <a:srgbClr val="1F2A37"/>
                </a:solidFill>
                <a:latin typeface="Calibri"/>
              </a:rPr>
              <a:t> </a:t>
            </a:r>
          </a:p>
          <a:p>
            <a:pPr marL="285750" indent="-285750" algn="l">
              <a:spcAft>
                <a:spcPts val="600"/>
              </a:spcAft>
              <a:buFont typeface="Arial" panose="020B0604020202020204" pitchFamily="34" charset="0"/>
              <a:buChar char="•"/>
            </a:pPr>
            <a:r>
              <a:rPr lang="en-US" sz="1500" b="0" dirty="0">
                <a:solidFill>
                  <a:srgbClr val="1F2A37"/>
                </a:solidFill>
                <a:latin typeface="Calibri"/>
              </a:rPr>
              <a:t>Maryland Student Information System (MDSIS) starting Fall 2027</a:t>
            </a:r>
            <a:endParaRPr sz="1500" b="0" dirty="0">
              <a:solidFill>
                <a:srgbClr val="1F2A37"/>
              </a:solidFill>
              <a:latin typeface="Calibri"/>
            </a:endParaRPr>
          </a:p>
        </p:txBody>
      </p:sp>
      <p:sp>
        <p:nvSpPr>
          <p:cNvPr id="13" name="Rounded Rectangle 12">
            <a:extLst>
              <a:ext uri="{C183D7F6-B498-43B3-948B-1728B52AA6E4}">
                <adec:decorative xmlns:adec="http://schemas.microsoft.com/office/drawing/2017/decorative" val="1"/>
              </a:ext>
            </a:extLst>
          </p:cNvPr>
          <p:cNvSpPr/>
          <p:nvPr/>
        </p:nvSpPr>
        <p:spPr>
          <a:xfrm>
            <a:off x="548640" y="3611880"/>
            <a:ext cx="5440680" cy="201168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Oval 13">
            <a:extLst>
              <a:ext uri="{C183D7F6-B498-43B3-948B-1728B52AA6E4}">
                <adec:decorative xmlns:adec="http://schemas.microsoft.com/office/drawing/2017/decorative" val="1"/>
              </a:ext>
            </a:extLst>
          </p:cNvPr>
          <p:cNvSpPr/>
          <p:nvPr/>
        </p:nvSpPr>
        <p:spPr>
          <a:xfrm>
            <a:off x="777240" y="3840480"/>
            <a:ext cx="685800" cy="68580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descr="school_w.png">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28115" y="3991356"/>
            <a:ext cx="384048" cy="384048"/>
          </a:xfrm>
          <a:prstGeom prst="rect">
            <a:avLst/>
          </a:prstGeom>
        </p:spPr>
      </p:pic>
      <p:sp>
        <p:nvSpPr>
          <p:cNvPr id="16" name="TextBox 15"/>
          <p:cNvSpPr txBox="1"/>
          <p:nvPr/>
        </p:nvSpPr>
        <p:spPr>
          <a:xfrm>
            <a:off x="1645919" y="3794760"/>
            <a:ext cx="4206240" cy="822960"/>
          </a:xfrm>
          <a:prstGeom prst="rect">
            <a:avLst/>
          </a:prstGeom>
          <a:noFill/>
        </p:spPr>
        <p:txBody>
          <a:bodyPr wrap="square" lIns="45720" tIns="27432" rIns="45720" bIns="27432" anchor="t">
            <a:spAutoFit/>
          </a:bodyPr>
          <a:lstStyle/>
          <a:p>
            <a:pPr algn="l">
              <a:spcAft>
                <a:spcPts val="0"/>
              </a:spcAft>
              <a:buNone/>
            </a:pPr>
            <a:r>
              <a:rPr sz="1700" b="1">
                <a:solidFill>
                  <a:srgbClr val="1F2A37"/>
                </a:solidFill>
                <a:latin typeface="Calibri"/>
              </a:rPr>
              <a:t>Institutional</a:t>
            </a:r>
          </a:p>
          <a:p>
            <a:pPr algn="l">
              <a:spcAft>
                <a:spcPts val="0"/>
              </a:spcAft>
              <a:buNone/>
            </a:pPr>
            <a:r>
              <a:rPr sz="1700" b="0">
                <a:solidFill>
                  <a:srgbClr val="1F2A37"/>
                </a:solidFill>
                <a:latin typeface="Calibri"/>
              </a:rPr>
              <a:t>The college you attend</a:t>
            </a:r>
          </a:p>
        </p:txBody>
      </p:sp>
      <p:sp>
        <p:nvSpPr>
          <p:cNvPr id="17" name="TextBox 16"/>
          <p:cNvSpPr txBox="1"/>
          <p:nvPr/>
        </p:nvSpPr>
        <p:spPr>
          <a:xfrm>
            <a:off x="1645919" y="4663440"/>
            <a:ext cx="4206240" cy="868680"/>
          </a:xfrm>
          <a:prstGeom prst="rect">
            <a:avLst/>
          </a:prstGeom>
          <a:noFill/>
        </p:spPr>
        <p:txBody>
          <a:bodyPr wrap="square" lIns="45720" tIns="27432" rIns="45720" bIns="27432" anchor="t">
            <a:spAutoFit/>
          </a:bodyPr>
          <a:lstStyle/>
          <a:p>
            <a:pPr algn="l">
              <a:spcAft>
                <a:spcPts val="600"/>
              </a:spcAft>
              <a:buNone/>
            </a:pPr>
            <a:r>
              <a:rPr sz="1500" b="1">
                <a:solidFill>
                  <a:srgbClr val="1F2A37"/>
                </a:solidFill>
                <a:latin typeface="Calibri"/>
              </a:rPr>
              <a:t>How to apply:</a:t>
            </a:r>
            <a:r>
              <a:rPr sz="1500" b="0">
                <a:solidFill>
                  <a:srgbClr val="1F2A37"/>
                </a:solidFill>
                <a:latin typeface="Calibri"/>
              </a:rPr>
              <a:t> File the FAFSA plus any college applications; meet each college's deadlines</a:t>
            </a:r>
          </a:p>
        </p:txBody>
      </p:sp>
      <p:sp>
        <p:nvSpPr>
          <p:cNvPr id="18" name="Rounded Rectangle 17">
            <a:extLst>
              <a:ext uri="{C183D7F6-B498-43B3-948B-1728B52AA6E4}">
                <adec:decorative xmlns:adec="http://schemas.microsoft.com/office/drawing/2017/decorative" val="1"/>
              </a:ext>
            </a:extLst>
          </p:cNvPr>
          <p:cNvSpPr/>
          <p:nvPr/>
        </p:nvSpPr>
        <p:spPr>
          <a:xfrm>
            <a:off x="6172200" y="3611880"/>
            <a:ext cx="5440680" cy="201168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Oval 18">
            <a:extLst>
              <a:ext uri="{C183D7F6-B498-43B3-948B-1728B52AA6E4}">
                <adec:decorative xmlns:adec="http://schemas.microsoft.com/office/drawing/2017/decorative" val="1"/>
              </a:ext>
            </a:extLst>
          </p:cNvPr>
          <p:cNvSpPr/>
          <p:nvPr/>
        </p:nvSpPr>
        <p:spPr>
          <a:xfrm>
            <a:off x="6400800" y="3840480"/>
            <a:ext cx="685800" cy="68580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Picture 19" descr="users_w.png">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551676" y="3991356"/>
            <a:ext cx="384048" cy="384048"/>
          </a:xfrm>
          <a:prstGeom prst="rect">
            <a:avLst/>
          </a:prstGeom>
        </p:spPr>
      </p:pic>
      <p:sp>
        <p:nvSpPr>
          <p:cNvPr id="21" name="TextBox 20"/>
          <p:cNvSpPr txBox="1"/>
          <p:nvPr/>
        </p:nvSpPr>
        <p:spPr>
          <a:xfrm>
            <a:off x="7269480" y="3794760"/>
            <a:ext cx="4206240" cy="822960"/>
          </a:xfrm>
          <a:prstGeom prst="rect">
            <a:avLst/>
          </a:prstGeom>
          <a:noFill/>
        </p:spPr>
        <p:txBody>
          <a:bodyPr wrap="square" lIns="45720" tIns="27432" rIns="45720" bIns="27432" anchor="t">
            <a:spAutoFit/>
          </a:bodyPr>
          <a:lstStyle/>
          <a:p>
            <a:pPr algn="l">
              <a:spcAft>
                <a:spcPts val="0"/>
              </a:spcAft>
              <a:buNone/>
            </a:pPr>
            <a:r>
              <a:rPr sz="1700" b="1">
                <a:solidFill>
                  <a:srgbClr val="1F2A37"/>
                </a:solidFill>
                <a:latin typeface="Calibri"/>
              </a:rPr>
              <a:t>Outside / Third Party</a:t>
            </a:r>
          </a:p>
          <a:p>
            <a:pPr algn="l">
              <a:spcAft>
                <a:spcPts val="0"/>
              </a:spcAft>
              <a:buNone/>
            </a:pPr>
            <a:r>
              <a:rPr sz="1700" b="0">
                <a:solidFill>
                  <a:srgbClr val="1F2A37"/>
                </a:solidFill>
                <a:latin typeface="Calibri"/>
              </a:rPr>
              <a:t>Community, employers, foundations</a:t>
            </a:r>
          </a:p>
        </p:txBody>
      </p:sp>
      <p:sp>
        <p:nvSpPr>
          <p:cNvPr id="22" name="TextBox 21"/>
          <p:cNvSpPr txBox="1"/>
          <p:nvPr/>
        </p:nvSpPr>
        <p:spPr>
          <a:xfrm>
            <a:off x="7269480" y="4663440"/>
            <a:ext cx="4206240" cy="868680"/>
          </a:xfrm>
          <a:prstGeom prst="rect">
            <a:avLst/>
          </a:prstGeom>
          <a:noFill/>
        </p:spPr>
        <p:txBody>
          <a:bodyPr wrap="square" lIns="45720" tIns="27432" rIns="45720" bIns="27432" anchor="t">
            <a:spAutoFit/>
          </a:bodyPr>
          <a:lstStyle/>
          <a:p>
            <a:pPr algn="l">
              <a:spcAft>
                <a:spcPts val="600"/>
              </a:spcAft>
              <a:buNone/>
            </a:pPr>
            <a:r>
              <a:rPr sz="1500" b="1">
                <a:solidFill>
                  <a:srgbClr val="1F2A37"/>
                </a:solidFill>
                <a:latin typeface="Calibri"/>
              </a:rPr>
              <a:t>How to apply:</a:t>
            </a:r>
            <a:r>
              <a:rPr sz="1500" b="0">
                <a:solidFill>
                  <a:srgbClr val="1F2A37"/>
                </a:solidFill>
                <a:latin typeface="Calibri"/>
              </a:rPr>
              <a:t> Apply directly to each organization; FAFSA may or may not be needed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What Is the FAFSA®?</a:t>
            </a:r>
          </a:p>
        </p:txBody>
      </p:sp>
      <p:sp>
        <p:nvSpPr>
          <p:cNvPr id="3" name="Rounded Rectangle 2">
            <a:extLst>
              <a:ext uri="{C183D7F6-B498-43B3-948B-1728B52AA6E4}">
                <adec:decorative xmlns:adec="http://schemas.microsoft.com/office/drawing/2017/decorative" val="1"/>
              </a:ext>
            </a:extLst>
          </p:cNvPr>
          <p:cNvSpPr/>
          <p:nvPr/>
        </p:nvSpPr>
        <p:spPr>
          <a:xfrm>
            <a:off x="548640" y="1371600"/>
            <a:ext cx="2615184" cy="1874519"/>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640080" y="1463040"/>
            <a:ext cx="2432304" cy="777240"/>
          </a:xfrm>
          <a:prstGeom prst="rect">
            <a:avLst/>
          </a:prstGeom>
          <a:noFill/>
        </p:spPr>
        <p:txBody>
          <a:bodyPr wrap="square" lIns="45720" tIns="27432" rIns="45720" bIns="27432" anchor="ctr">
            <a:spAutoFit/>
          </a:bodyPr>
          <a:lstStyle/>
          <a:p>
            <a:pPr algn="ctr">
              <a:spcAft>
                <a:spcPts val="600"/>
              </a:spcAft>
              <a:buNone/>
            </a:pPr>
            <a:r>
              <a:rPr sz="3400" b="1">
                <a:solidFill>
                  <a:srgbClr val="00525B"/>
                </a:solidFill>
                <a:latin typeface="Arial"/>
              </a:rPr>
              <a:t>FREE</a:t>
            </a:r>
          </a:p>
        </p:txBody>
      </p:sp>
      <p:sp>
        <p:nvSpPr>
          <p:cNvPr id="5" name="TextBox 4"/>
          <p:cNvSpPr txBox="1"/>
          <p:nvPr/>
        </p:nvSpPr>
        <p:spPr>
          <a:xfrm>
            <a:off x="685800" y="2286000"/>
            <a:ext cx="2340864" cy="914400"/>
          </a:xfrm>
          <a:prstGeom prst="rect">
            <a:avLst/>
          </a:prstGeom>
          <a:noFill/>
        </p:spPr>
        <p:txBody>
          <a:bodyPr wrap="square" lIns="45720" tIns="27432" rIns="45720" bIns="27432" anchor="t">
            <a:spAutoFit/>
          </a:bodyPr>
          <a:lstStyle/>
          <a:p>
            <a:pPr algn="ctr">
              <a:spcAft>
                <a:spcPts val="600"/>
              </a:spcAft>
              <a:buNone/>
            </a:pPr>
            <a:r>
              <a:rPr sz="1400" b="0">
                <a:solidFill>
                  <a:srgbClr val="1F2A37"/>
                </a:solidFill>
                <a:latin typeface="Calibri"/>
              </a:rPr>
              <a:t>Never pay to file. Use StudentAid.gov only.</a:t>
            </a:r>
          </a:p>
        </p:txBody>
      </p:sp>
      <p:sp>
        <p:nvSpPr>
          <p:cNvPr id="6" name="Rounded Rectangle 5">
            <a:extLst>
              <a:ext uri="{C183D7F6-B498-43B3-948B-1728B52AA6E4}">
                <adec:decorative xmlns:adec="http://schemas.microsoft.com/office/drawing/2017/decorative" val="1"/>
              </a:ext>
            </a:extLst>
          </p:cNvPr>
          <p:cNvSpPr/>
          <p:nvPr/>
        </p:nvSpPr>
        <p:spPr>
          <a:xfrm>
            <a:off x="3346704" y="1371600"/>
            <a:ext cx="2615184" cy="1874519"/>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3438144" y="1463040"/>
            <a:ext cx="2432304" cy="777240"/>
          </a:xfrm>
          <a:prstGeom prst="rect">
            <a:avLst/>
          </a:prstGeom>
          <a:noFill/>
        </p:spPr>
        <p:txBody>
          <a:bodyPr wrap="square" lIns="45720" tIns="27432" rIns="45720" bIns="27432" anchor="ctr">
            <a:spAutoFit/>
          </a:bodyPr>
          <a:lstStyle/>
          <a:p>
            <a:pPr algn="ctr">
              <a:spcAft>
                <a:spcPts val="600"/>
              </a:spcAft>
              <a:buNone/>
            </a:pPr>
            <a:r>
              <a:rPr sz="3400" b="1">
                <a:solidFill>
                  <a:srgbClr val="00525B"/>
                </a:solidFill>
                <a:latin typeface="Arial"/>
              </a:rPr>
              <a:t>SAI</a:t>
            </a:r>
          </a:p>
        </p:txBody>
      </p:sp>
      <p:sp>
        <p:nvSpPr>
          <p:cNvPr id="8" name="TextBox 7"/>
          <p:cNvSpPr txBox="1"/>
          <p:nvPr/>
        </p:nvSpPr>
        <p:spPr>
          <a:xfrm>
            <a:off x="3483864" y="2286000"/>
            <a:ext cx="2340864" cy="914400"/>
          </a:xfrm>
          <a:prstGeom prst="rect">
            <a:avLst/>
          </a:prstGeom>
          <a:noFill/>
        </p:spPr>
        <p:txBody>
          <a:bodyPr wrap="square" lIns="45720" tIns="27432" rIns="45720" bIns="27432" anchor="t">
            <a:spAutoFit/>
          </a:bodyPr>
          <a:lstStyle/>
          <a:p>
            <a:pPr algn="ctr">
              <a:spcAft>
                <a:spcPts val="600"/>
              </a:spcAft>
              <a:buNone/>
            </a:pPr>
            <a:r>
              <a:rPr sz="1400" b="0">
                <a:solidFill>
                  <a:srgbClr val="1F2A37"/>
                </a:solidFill>
                <a:latin typeface="Calibri"/>
              </a:rPr>
              <a:t>Student Aid Index — used by colleges to measure financial need</a:t>
            </a:r>
          </a:p>
        </p:txBody>
      </p:sp>
      <p:sp>
        <p:nvSpPr>
          <p:cNvPr id="9" name="Rounded Rectangle 8">
            <a:extLst>
              <a:ext uri="{C183D7F6-B498-43B3-948B-1728B52AA6E4}">
                <adec:decorative xmlns:adec="http://schemas.microsoft.com/office/drawing/2017/decorative" val="1"/>
              </a:ext>
            </a:extLst>
          </p:cNvPr>
          <p:cNvSpPr/>
          <p:nvPr/>
        </p:nvSpPr>
        <p:spPr>
          <a:xfrm>
            <a:off x="6144768" y="1371600"/>
            <a:ext cx="2615184" cy="1874519"/>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6236207" y="1463040"/>
            <a:ext cx="2432304" cy="777240"/>
          </a:xfrm>
          <a:prstGeom prst="rect">
            <a:avLst/>
          </a:prstGeom>
          <a:noFill/>
        </p:spPr>
        <p:txBody>
          <a:bodyPr wrap="square" lIns="45720" tIns="27432" rIns="45720" bIns="27432" anchor="ctr">
            <a:spAutoFit/>
          </a:bodyPr>
          <a:lstStyle/>
          <a:p>
            <a:pPr algn="ctr">
              <a:spcAft>
                <a:spcPts val="600"/>
              </a:spcAft>
              <a:buNone/>
            </a:pPr>
            <a:r>
              <a:rPr sz="3400" b="1">
                <a:solidFill>
                  <a:srgbClr val="00525B"/>
                </a:solidFill>
                <a:latin typeface="Arial"/>
              </a:rPr>
              <a:t>20</a:t>
            </a:r>
          </a:p>
        </p:txBody>
      </p:sp>
      <p:sp>
        <p:nvSpPr>
          <p:cNvPr id="11" name="TextBox 10"/>
          <p:cNvSpPr txBox="1"/>
          <p:nvPr/>
        </p:nvSpPr>
        <p:spPr>
          <a:xfrm>
            <a:off x="6281928" y="2286000"/>
            <a:ext cx="2340864" cy="914400"/>
          </a:xfrm>
          <a:prstGeom prst="rect">
            <a:avLst/>
          </a:prstGeom>
          <a:noFill/>
        </p:spPr>
        <p:txBody>
          <a:bodyPr wrap="square" lIns="45720" tIns="27432" rIns="45720" bIns="27432" anchor="t">
            <a:spAutoFit/>
          </a:bodyPr>
          <a:lstStyle/>
          <a:p>
            <a:pPr algn="ctr">
              <a:spcAft>
                <a:spcPts val="600"/>
              </a:spcAft>
              <a:buNone/>
            </a:pPr>
            <a:r>
              <a:rPr sz="1400" b="0">
                <a:solidFill>
                  <a:srgbClr val="1F2A37"/>
                </a:solidFill>
                <a:latin typeface="Calibri"/>
              </a:rPr>
              <a:t>Colleges can receive your FAFSA information</a:t>
            </a:r>
          </a:p>
        </p:txBody>
      </p:sp>
      <p:sp>
        <p:nvSpPr>
          <p:cNvPr id="12" name="Rounded Rectangle 11">
            <a:extLst>
              <a:ext uri="{C183D7F6-B498-43B3-948B-1728B52AA6E4}">
                <adec:decorative xmlns:adec="http://schemas.microsoft.com/office/drawing/2017/decorative" val="1"/>
              </a:ext>
            </a:extLst>
          </p:cNvPr>
          <p:cNvSpPr/>
          <p:nvPr/>
        </p:nvSpPr>
        <p:spPr>
          <a:xfrm>
            <a:off x="8942832" y="1371600"/>
            <a:ext cx="2615184" cy="1874519"/>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9034272" y="1463040"/>
            <a:ext cx="2432304" cy="777240"/>
          </a:xfrm>
          <a:prstGeom prst="rect">
            <a:avLst/>
          </a:prstGeom>
          <a:noFill/>
        </p:spPr>
        <p:txBody>
          <a:bodyPr wrap="square" lIns="45720" tIns="27432" rIns="45720" bIns="27432" anchor="ctr">
            <a:spAutoFit/>
          </a:bodyPr>
          <a:lstStyle/>
          <a:p>
            <a:pPr algn="ctr">
              <a:spcAft>
                <a:spcPts val="600"/>
              </a:spcAft>
              <a:buNone/>
            </a:pPr>
            <a:r>
              <a:rPr sz="2800" b="1">
                <a:solidFill>
                  <a:srgbClr val="00525B"/>
                </a:solidFill>
                <a:latin typeface="Arial"/>
              </a:rPr>
              <a:t>Every year</a:t>
            </a:r>
          </a:p>
        </p:txBody>
      </p:sp>
      <p:sp>
        <p:nvSpPr>
          <p:cNvPr id="14" name="TextBox 13"/>
          <p:cNvSpPr txBox="1"/>
          <p:nvPr/>
        </p:nvSpPr>
        <p:spPr>
          <a:xfrm>
            <a:off x="9079992" y="2286000"/>
            <a:ext cx="2340864" cy="914400"/>
          </a:xfrm>
          <a:prstGeom prst="rect">
            <a:avLst/>
          </a:prstGeom>
          <a:noFill/>
        </p:spPr>
        <p:txBody>
          <a:bodyPr wrap="square" lIns="45720" tIns="27432" rIns="45720" bIns="27432" anchor="t">
            <a:spAutoFit/>
          </a:bodyPr>
          <a:lstStyle/>
          <a:p>
            <a:pPr algn="ctr">
              <a:spcAft>
                <a:spcPts val="600"/>
              </a:spcAft>
              <a:buNone/>
            </a:pPr>
            <a:r>
              <a:rPr sz="1400" b="0">
                <a:solidFill>
                  <a:srgbClr val="1F2A37"/>
                </a:solidFill>
                <a:latin typeface="Calibri"/>
              </a:rPr>
              <a:t>Reapply each year you are in college</a:t>
            </a:r>
          </a:p>
        </p:txBody>
      </p:sp>
      <p:sp>
        <p:nvSpPr>
          <p:cNvPr id="15" name="TextBox 14"/>
          <p:cNvSpPr txBox="1"/>
          <p:nvPr/>
        </p:nvSpPr>
        <p:spPr>
          <a:xfrm>
            <a:off x="548640" y="3520440"/>
            <a:ext cx="11064240" cy="1542987"/>
          </a:xfrm>
          <a:prstGeom prst="rect">
            <a:avLst/>
          </a:prstGeom>
          <a:noFill/>
        </p:spPr>
        <p:txBody>
          <a:bodyPr wrap="square" lIns="45720" tIns="27432" rIns="45720" bIns="27432" anchor="t">
            <a:spAutoFit/>
          </a:bodyPr>
          <a:lstStyle/>
          <a:p>
            <a:pPr marL="256032" indent="-237744" algn="l">
              <a:spcAft>
                <a:spcPts val="500"/>
              </a:spcAft>
              <a:buClr>
                <a:srgbClr val="007582"/>
              </a:buClr>
              <a:buFont typeface="Arial"/>
              <a:buChar char="•"/>
            </a:pPr>
            <a:r>
              <a:rPr sz="1600" b="1" dirty="0">
                <a:solidFill>
                  <a:srgbClr val="1F2A37"/>
                </a:solidFill>
                <a:latin typeface="Calibri"/>
              </a:rPr>
              <a:t>Free Application for Federal Student Aid</a:t>
            </a:r>
            <a:r>
              <a:rPr sz="1600" b="0" dirty="0">
                <a:solidFill>
                  <a:srgbClr val="1F2A37"/>
                </a:solidFill>
                <a:latin typeface="Calibri"/>
              </a:rPr>
              <a:t> — apply at </a:t>
            </a:r>
            <a:r>
              <a:rPr sz="1600" b="0" u="sng" dirty="0">
                <a:solidFill>
                  <a:srgbClr val="007582"/>
                </a:solidFill>
                <a:latin typeface="Calibri"/>
                <a:hlinkClick r:id="rId3"/>
              </a:rPr>
              <a:t>StudentAid.gov/</a:t>
            </a:r>
            <a:r>
              <a:rPr sz="1600" b="0" u="sng" dirty="0" err="1">
                <a:solidFill>
                  <a:srgbClr val="007582"/>
                </a:solidFill>
                <a:latin typeface="Calibri"/>
                <a:hlinkClick r:id="rId3"/>
              </a:rPr>
              <a:t>fafsa</a:t>
            </a:r>
            <a:endParaRPr sz="1600" b="0" u="sng" dirty="0">
              <a:solidFill>
                <a:srgbClr val="007582"/>
              </a:solidFill>
              <a:latin typeface="Calibri"/>
              <a:hlinkClick r:id="rId3"/>
            </a:endParaRPr>
          </a:p>
          <a:p>
            <a:pPr marL="256032" indent="-237744" algn="l">
              <a:spcAft>
                <a:spcPts val="500"/>
              </a:spcAft>
              <a:buClr>
                <a:srgbClr val="007582"/>
              </a:buClr>
              <a:buFont typeface="Arial"/>
              <a:buChar char="•"/>
            </a:pPr>
            <a:r>
              <a:rPr sz="1600" b="0" dirty="0">
                <a:solidFill>
                  <a:srgbClr val="1F2A37"/>
                </a:solidFill>
                <a:latin typeface="Calibri"/>
              </a:rPr>
              <a:t>Collects student and family information to calculate the </a:t>
            </a:r>
            <a:r>
              <a:rPr sz="1600" b="1" dirty="0">
                <a:solidFill>
                  <a:srgbClr val="1F2A37"/>
                </a:solidFill>
                <a:latin typeface="Calibri"/>
              </a:rPr>
              <a:t>Student Aid Index (SAI)</a:t>
            </a:r>
          </a:p>
          <a:p>
            <a:pPr marL="256032" indent="-237744" algn="l">
              <a:spcAft>
                <a:spcPts val="500"/>
              </a:spcAft>
              <a:buClr>
                <a:srgbClr val="007582"/>
              </a:buClr>
              <a:buFont typeface="Arial"/>
              <a:buChar char="•"/>
            </a:pPr>
            <a:r>
              <a:rPr sz="1600" b="0" dirty="0">
                <a:solidFill>
                  <a:srgbClr val="1F2A37"/>
                </a:solidFill>
                <a:latin typeface="Calibri"/>
              </a:rPr>
              <a:t>Colleges use the SAI to determine financial need and offer financial aid</a:t>
            </a:r>
          </a:p>
          <a:p>
            <a:pPr marL="256032" indent="-237744" algn="l">
              <a:spcAft>
                <a:spcPts val="500"/>
              </a:spcAft>
              <a:buClr>
                <a:srgbClr val="007582"/>
              </a:buClr>
              <a:buFont typeface="Arial"/>
              <a:buChar char="•"/>
            </a:pPr>
            <a:r>
              <a:rPr sz="1600" b="0" dirty="0">
                <a:solidFill>
                  <a:srgbClr val="1F2A37"/>
                </a:solidFill>
                <a:latin typeface="Calibri"/>
              </a:rPr>
              <a:t>Available in English and Spanish</a:t>
            </a:r>
          </a:p>
          <a:p>
            <a:pPr marL="256032" indent="-237744" algn="l">
              <a:spcAft>
                <a:spcPts val="500"/>
              </a:spcAft>
              <a:buClr>
                <a:srgbClr val="007582"/>
              </a:buClr>
              <a:buFont typeface="Arial"/>
              <a:buChar char="•"/>
            </a:pPr>
            <a:r>
              <a:rPr sz="1600" b="0" dirty="0">
                <a:solidFill>
                  <a:srgbClr val="1F2A37"/>
                </a:solidFill>
                <a:latin typeface="Calibri"/>
              </a:rPr>
              <a:t>The </a:t>
            </a:r>
            <a:r>
              <a:rPr sz="1600" b="1" dirty="0">
                <a:solidFill>
                  <a:srgbClr val="1F2A37"/>
                </a:solidFill>
                <a:latin typeface="Calibri"/>
              </a:rPr>
              <a:t>FAFSA open</a:t>
            </a:r>
            <a:r>
              <a:rPr lang="en-US" sz="1600" b="1" dirty="0">
                <a:solidFill>
                  <a:srgbClr val="1F2A37"/>
                </a:solidFill>
                <a:latin typeface="Calibri"/>
              </a:rPr>
              <a:t>s</a:t>
            </a:r>
            <a:r>
              <a:rPr sz="1600" b="1" dirty="0">
                <a:solidFill>
                  <a:srgbClr val="1F2A37"/>
                </a:solidFill>
                <a:latin typeface="Calibri"/>
              </a:rPr>
              <a:t> </a:t>
            </a:r>
            <a:r>
              <a:rPr lang="en-US" sz="1600" b="1" dirty="0">
                <a:solidFill>
                  <a:srgbClr val="1F2A37"/>
                </a:solidFill>
                <a:latin typeface="Calibri"/>
              </a:rPr>
              <a:t>October 1</a:t>
            </a:r>
            <a:r>
              <a:rPr lang="en-US" sz="1600" b="1" baseline="30000" dirty="0">
                <a:solidFill>
                  <a:srgbClr val="1F2A37"/>
                </a:solidFill>
                <a:latin typeface="Calibri"/>
              </a:rPr>
              <a:t>st</a:t>
            </a:r>
            <a:r>
              <a:rPr lang="en-US" sz="1600" b="1" dirty="0">
                <a:solidFill>
                  <a:srgbClr val="1F2A37"/>
                </a:solidFill>
                <a:latin typeface="Calibri"/>
              </a:rPr>
              <a:t> every year</a:t>
            </a:r>
            <a:r>
              <a:rPr sz="1600" b="0" dirty="0">
                <a:solidFill>
                  <a:srgbClr val="1F2A37"/>
                </a:solidFill>
                <a:latin typeface="Calibri"/>
              </a:rPr>
              <a:t>— complete it for classes starting summer or </a:t>
            </a:r>
            <a:r>
              <a:rPr lang="en-US" sz="1600" b="0" dirty="0">
                <a:solidFill>
                  <a:srgbClr val="1F2A37"/>
                </a:solidFill>
                <a:latin typeface="Calibri"/>
              </a:rPr>
              <a:t>F</a:t>
            </a:r>
            <a:r>
              <a:rPr sz="1600" b="0" dirty="0">
                <a:solidFill>
                  <a:srgbClr val="1F2A37"/>
                </a:solidFill>
                <a:latin typeface="Calibri"/>
              </a:rPr>
              <a:t>all 2027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FAFSA® Eligibility Requirements</a:t>
            </a:r>
          </a:p>
        </p:txBody>
      </p:sp>
      <p:sp>
        <p:nvSpPr>
          <p:cNvPr id="3" name="Oval 2">
            <a:extLst>
              <a:ext uri="{C183D7F6-B498-43B3-948B-1728B52AA6E4}">
                <adec:decorative xmlns:adec="http://schemas.microsoft.com/office/drawing/2017/decorative" val="1"/>
              </a:ext>
            </a:extLst>
          </p:cNvPr>
          <p:cNvSpPr/>
          <p:nvPr/>
        </p:nvSpPr>
        <p:spPr>
          <a:xfrm>
            <a:off x="548640" y="1325880"/>
            <a:ext cx="548640" cy="54864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flag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9340" y="1446580"/>
            <a:ext cx="307238" cy="307238"/>
          </a:xfrm>
          <a:prstGeom prst="rect">
            <a:avLst/>
          </a:prstGeom>
        </p:spPr>
      </p:pic>
      <p:sp>
        <p:nvSpPr>
          <p:cNvPr id="5" name="TextBox 4"/>
          <p:cNvSpPr txBox="1"/>
          <p:nvPr/>
        </p:nvSpPr>
        <p:spPr>
          <a:xfrm>
            <a:off x="1280160" y="1458533"/>
            <a:ext cx="5852160" cy="301621"/>
          </a:xfrm>
          <a:prstGeom prst="rect">
            <a:avLst/>
          </a:prstGeom>
          <a:noFill/>
        </p:spPr>
        <p:txBody>
          <a:bodyPr wrap="square" lIns="45720" tIns="27432" rIns="45720" bIns="27432" anchor="ctr">
            <a:spAutoFit/>
          </a:bodyPr>
          <a:lstStyle/>
          <a:p>
            <a:pPr algn="l">
              <a:spcAft>
                <a:spcPts val="600"/>
              </a:spcAft>
              <a:buNone/>
            </a:pPr>
            <a:r>
              <a:rPr sz="1600" b="1" dirty="0">
                <a:solidFill>
                  <a:srgbClr val="1F2A37"/>
                </a:solidFill>
                <a:latin typeface="Calibri"/>
              </a:rPr>
              <a:t>U.S. citizen or eligible noncitizen (such as a permanent resident)</a:t>
            </a:r>
          </a:p>
        </p:txBody>
      </p:sp>
      <p:sp>
        <p:nvSpPr>
          <p:cNvPr id="6" name="Oval 5">
            <a:extLst>
              <a:ext uri="{C183D7F6-B498-43B3-948B-1728B52AA6E4}">
                <adec:decorative xmlns:adec="http://schemas.microsoft.com/office/drawing/2017/decorative" val="1"/>
              </a:ext>
            </a:extLst>
          </p:cNvPr>
          <p:cNvSpPr/>
          <p:nvPr/>
        </p:nvSpPr>
        <p:spPr>
          <a:xfrm>
            <a:off x="548640" y="2057400"/>
            <a:ext cx="548640" cy="54864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d_w.png">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9340" y="2178100"/>
            <a:ext cx="307238" cy="307238"/>
          </a:xfrm>
          <a:prstGeom prst="rect">
            <a:avLst/>
          </a:prstGeom>
        </p:spPr>
      </p:pic>
      <p:sp>
        <p:nvSpPr>
          <p:cNvPr id="8" name="TextBox 7"/>
          <p:cNvSpPr txBox="1"/>
          <p:nvPr/>
        </p:nvSpPr>
        <p:spPr>
          <a:xfrm>
            <a:off x="1280160" y="2039112"/>
            <a:ext cx="5852160" cy="603504"/>
          </a:xfrm>
          <a:prstGeom prst="rect">
            <a:avLst/>
          </a:prstGeom>
          <a:noFill/>
        </p:spPr>
        <p:txBody>
          <a:bodyPr wrap="square" lIns="45720" tIns="27432" rIns="45720" bIns="27432" anchor="ctr">
            <a:spAutoFit/>
          </a:bodyPr>
          <a:lstStyle/>
          <a:p>
            <a:pPr algn="l">
              <a:spcAft>
                <a:spcPts val="600"/>
              </a:spcAft>
              <a:buNone/>
            </a:pPr>
            <a:r>
              <a:rPr sz="1600" b="0" dirty="0">
                <a:solidFill>
                  <a:srgbClr val="1F2A37"/>
                </a:solidFill>
                <a:latin typeface="Calibri"/>
              </a:rPr>
              <a:t>Valid Social Security number (with limited exceptions)</a:t>
            </a:r>
          </a:p>
        </p:txBody>
      </p:sp>
      <p:sp>
        <p:nvSpPr>
          <p:cNvPr id="9" name="Oval 8">
            <a:extLst>
              <a:ext uri="{C183D7F6-B498-43B3-948B-1728B52AA6E4}">
                <adec:decorative xmlns:adec="http://schemas.microsoft.com/office/drawing/2017/decorative" val="1"/>
              </a:ext>
            </a:extLst>
          </p:cNvPr>
          <p:cNvSpPr/>
          <p:nvPr/>
        </p:nvSpPr>
        <p:spPr>
          <a:xfrm>
            <a:off x="548640" y="2788920"/>
            <a:ext cx="548640" cy="54864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graduate_w.png">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69340" y="2909620"/>
            <a:ext cx="307238" cy="307238"/>
          </a:xfrm>
          <a:prstGeom prst="rect">
            <a:avLst/>
          </a:prstGeom>
        </p:spPr>
      </p:pic>
      <p:sp>
        <p:nvSpPr>
          <p:cNvPr id="11" name="TextBox 10"/>
          <p:cNvSpPr txBox="1"/>
          <p:nvPr/>
        </p:nvSpPr>
        <p:spPr>
          <a:xfrm>
            <a:off x="1280160" y="2770632"/>
            <a:ext cx="5852160" cy="603504"/>
          </a:xfrm>
          <a:prstGeom prst="rect">
            <a:avLst/>
          </a:prstGeom>
          <a:noFill/>
        </p:spPr>
        <p:txBody>
          <a:bodyPr wrap="square" lIns="45720" tIns="27432" rIns="45720" bIns="27432" anchor="ctr">
            <a:spAutoFit/>
          </a:bodyPr>
          <a:lstStyle/>
          <a:p>
            <a:pPr algn="l">
              <a:spcAft>
                <a:spcPts val="600"/>
              </a:spcAft>
              <a:buNone/>
            </a:pPr>
            <a:r>
              <a:rPr sz="1600" b="0">
                <a:solidFill>
                  <a:srgbClr val="1F2A37"/>
                </a:solidFill>
                <a:latin typeface="Calibri"/>
              </a:rPr>
              <a:t>High school diploma, GED or state-recognized equivalent, or state-approved homeschool</a:t>
            </a:r>
          </a:p>
        </p:txBody>
      </p:sp>
      <p:sp>
        <p:nvSpPr>
          <p:cNvPr id="12" name="Oval 11">
            <a:extLst>
              <a:ext uri="{C183D7F6-B498-43B3-948B-1728B52AA6E4}">
                <adec:decorative xmlns:adec="http://schemas.microsoft.com/office/drawing/2017/decorative" val="1"/>
              </a:ext>
            </a:extLst>
          </p:cNvPr>
          <p:cNvSpPr/>
          <p:nvPr/>
        </p:nvSpPr>
        <p:spPr>
          <a:xfrm>
            <a:off x="548640" y="3520440"/>
            <a:ext cx="548640" cy="54864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descr="school_w.png">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69340" y="3641140"/>
            <a:ext cx="307238" cy="307238"/>
          </a:xfrm>
          <a:prstGeom prst="rect">
            <a:avLst/>
          </a:prstGeom>
        </p:spPr>
      </p:pic>
      <p:sp>
        <p:nvSpPr>
          <p:cNvPr id="14" name="TextBox 13"/>
          <p:cNvSpPr txBox="1"/>
          <p:nvPr/>
        </p:nvSpPr>
        <p:spPr>
          <a:xfrm>
            <a:off x="1280160" y="3502152"/>
            <a:ext cx="5852160" cy="603504"/>
          </a:xfrm>
          <a:prstGeom prst="rect">
            <a:avLst/>
          </a:prstGeom>
          <a:noFill/>
        </p:spPr>
        <p:txBody>
          <a:bodyPr wrap="square" lIns="45720" tIns="27432" rIns="45720" bIns="27432" anchor="ctr">
            <a:spAutoFit/>
          </a:bodyPr>
          <a:lstStyle/>
          <a:p>
            <a:pPr algn="l">
              <a:spcAft>
                <a:spcPts val="600"/>
              </a:spcAft>
              <a:buNone/>
            </a:pPr>
            <a:r>
              <a:rPr sz="1600" b="0">
                <a:solidFill>
                  <a:srgbClr val="1F2A37"/>
                </a:solidFill>
                <a:latin typeface="Calibri"/>
              </a:rPr>
              <a:t>Enrolled in an eligible degree or certificate program</a:t>
            </a:r>
          </a:p>
        </p:txBody>
      </p:sp>
      <p:sp>
        <p:nvSpPr>
          <p:cNvPr id="15" name="Oval 14">
            <a:extLst>
              <a:ext uri="{C183D7F6-B498-43B3-948B-1728B52AA6E4}">
                <adec:decorative xmlns:adec="http://schemas.microsoft.com/office/drawing/2017/decorative" val="1"/>
              </a:ext>
            </a:extLst>
          </p:cNvPr>
          <p:cNvSpPr/>
          <p:nvPr/>
        </p:nvSpPr>
        <p:spPr>
          <a:xfrm>
            <a:off x="548640" y="4251960"/>
            <a:ext cx="548640" cy="54864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chart_w.png">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69340" y="4372660"/>
            <a:ext cx="307238" cy="307238"/>
          </a:xfrm>
          <a:prstGeom prst="rect">
            <a:avLst/>
          </a:prstGeom>
        </p:spPr>
      </p:pic>
      <p:sp>
        <p:nvSpPr>
          <p:cNvPr id="17" name="TextBox 16"/>
          <p:cNvSpPr txBox="1"/>
          <p:nvPr/>
        </p:nvSpPr>
        <p:spPr>
          <a:xfrm>
            <a:off x="1280160" y="4233672"/>
            <a:ext cx="5852160" cy="603504"/>
          </a:xfrm>
          <a:prstGeom prst="rect">
            <a:avLst/>
          </a:prstGeom>
          <a:noFill/>
        </p:spPr>
        <p:txBody>
          <a:bodyPr wrap="square" lIns="45720" tIns="27432" rIns="45720" bIns="27432" anchor="ctr">
            <a:spAutoFit/>
          </a:bodyPr>
          <a:lstStyle/>
          <a:p>
            <a:pPr algn="l">
              <a:spcAft>
                <a:spcPts val="600"/>
              </a:spcAft>
              <a:buNone/>
            </a:pPr>
            <a:r>
              <a:rPr sz="1600" b="0">
                <a:solidFill>
                  <a:srgbClr val="1F2A37"/>
                </a:solidFill>
                <a:latin typeface="Calibri"/>
              </a:rPr>
              <a:t>Maintain Satisfactory Academic Progress (SAP) in college</a:t>
            </a:r>
          </a:p>
        </p:txBody>
      </p:sp>
      <p:sp>
        <p:nvSpPr>
          <p:cNvPr id="18" name="Oval 17">
            <a:extLst>
              <a:ext uri="{C183D7F6-B498-43B3-948B-1728B52AA6E4}">
                <adec:decorative xmlns:adec="http://schemas.microsoft.com/office/drawing/2017/decorative" val="1"/>
              </a:ext>
            </a:extLst>
          </p:cNvPr>
          <p:cNvSpPr/>
          <p:nvPr/>
        </p:nvSpPr>
        <p:spPr>
          <a:xfrm>
            <a:off x="548640" y="4983480"/>
            <a:ext cx="548640" cy="54864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Picture 18" descr="warn_w.png">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69340" y="5104180"/>
            <a:ext cx="307238" cy="307238"/>
          </a:xfrm>
          <a:prstGeom prst="rect">
            <a:avLst/>
          </a:prstGeom>
        </p:spPr>
      </p:pic>
      <p:sp>
        <p:nvSpPr>
          <p:cNvPr id="20" name="TextBox 19"/>
          <p:cNvSpPr txBox="1"/>
          <p:nvPr/>
        </p:nvSpPr>
        <p:spPr>
          <a:xfrm>
            <a:off x="1280160" y="4965192"/>
            <a:ext cx="5852160" cy="603504"/>
          </a:xfrm>
          <a:prstGeom prst="rect">
            <a:avLst/>
          </a:prstGeom>
          <a:noFill/>
        </p:spPr>
        <p:txBody>
          <a:bodyPr wrap="square" lIns="45720" tIns="27432" rIns="45720" bIns="27432" anchor="ctr">
            <a:spAutoFit/>
          </a:bodyPr>
          <a:lstStyle/>
          <a:p>
            <a:pPr algn="l">
              <a:spcAft>
                <a:spcPts val="600"/>
              </a:spcAft>
              <a:buNone/>
            </a:pPr>
            <a:r>
              <a:rPr sz="1600" b="0">
                <a:solidFill>
                  <a:srgbClr val="1F2A37"/>
                </a:solidFill>
                <a:latin typeface="Calibri"/>
              </a:rPr>
              <a:t>Not in default on a federal loan or owe a federal grant refund</a:t>
            </a:r>
          </a:p>
        </p:txBody>
      </p:sp>
      <p:sp>
        <p:nvSpPr>
          <p:cNvPr id="21" name="Rounded Rectangle 20">
            <a:extLst>
              <a:ext uri="{C183D7F6-B498-43B3-948B-1728B52AA6E4}">
                <adec:decorative xmlns:adec="http://schemas.microsoft.com/office/drawing/2017/decorative" val="1"/>
              </a:ext>
            </a:extLst>
          </p:cNvPr>
          <p:cNvSpPr/>
          <p:nvPr/>
        </p:nvSpPr>
        <p:spPr>
          <a:xfrm>
            <a:off x="7452360" y="1371600"/>
            <a:ext cx="4160520" cy="1965960"/>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Oval 21">
            <a:extLst>
              <a:ext uri="{C183D7F6-B498-43B3-948B-1728B52AA6E4}">
                <adec:decorative xmlns:adec="http://schemas.microsoft.com/office/drawing/2017/decorative" val="1"/>
              </a:ext>
            </a:extLst>
          </p:cNvPr>
          <p:cNvSpPr/>
          <p:nvPr/>
        </p:nvSpPr>
        <p:spPr>
          <a:xfrm>
            <a:off x="7589520" y="1508760"/>
            <a:ext cx="411480" cy="41148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Picture 22" descr="info_w.png">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7680045" y="1599285"/>
            <a:ext cx="230428" cy="230428"/>
          </a:xfrm>
          <a:prstGeom prst="rect">
            <a:avLst/>
          </a:prstGeom>
        </p:spPr>
      </p:pic>
      <p:sp>
        <p:nvSpPr>
          <p:cNvPr id="24" name="TextBox 23"/>
          <p:cNvSpPr txBox="1"/>
          <p:nvPr/>
        </p:nvSpPr>
        <p:spPr>
          <a:xfrm>
            <a:off x="8110728" y="1463040"/>
            <a:ext cx="3383279" cy="1783080"/>
          </a:xfrm>
          <a:prstGeom prst="rect">
            <a:avLst/>
          </a:prstGeom>
          <a:noFill/>
        </p:spPr>
        <p:txBody>
          <a:bodyPr wrap="square" lIns="45720" tIns="27432" rIns="45720" bIns="27432" anchor="ctr">
            <a:spAutoFit/>
          </a:bodyPr>
          <a:lstStyle/>
          <a:p>
            <a:pPr algn="l">
              <a:spcAft>
                <a:spcPts val="600"/>
              </a:spcAft>
              <a:buNone/>
            </a:pPr>
            <a:r>
              <a:rPr sz="1500" b="1">
                <a:solidFill>
                  <a:srgbClr val="1F2A37"/>
                </a:solidFill>
                <a:latin typeface="Calibri"/>
              </a:rPr>
              <a:t>Good to know:</a:t>
            </a:r>
            <a:r>
              <a:rPr sz="1500" b="0">
                <a:solidFill>
                  <a:srgbClr val="1F2A37"/>
                </a:solidFill>
                <a:latin typeface="Calibri"/>
              </a:rPr>
              <a:t> Selective Service registration and drug convictions no longer affect FAFSA eligibility.</a:t>
            </a:r>
          </a:p>
        </p:txBody>
      </p:sp>
      <p:sp>
        <p:nvSpPr>
          <p:cNvPr id="25" name="Rounded Rectangle 24">
            <a:extLst>
              <a:ext uri="{C183D7F6-B498-43B3-948B-1728B52AA6E4}">
                <adec:decorative xmlns:adec="http://schemas.microsoft.com/office/drawing/2017/decorative" val="1"/>
              </a:ext>
            </a:extLst>
          </p:cNvPr>
          <p:cNvSpPr/>
          <p:nvPr/>
        </p:nvSpPr>
        <p:spPr>
          <a:xfrm>
            <a:off x="7452360" y="3566160"/>
            <a:ext cx="4160520" cy="2194560"/>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Oval 25">
            <a:extLst>
              <a:ext uri="{C183D7F6-B498-43B3-948B-1728B52AA6E4}">
                <adec:decorative xmlns:adec="http://schemas.microsoft.com/office/drawing/2017/decorative" val="1"/>
              </a:ext>
            </a:extLst>
          </p:cNvPr>
          <p:cNvSpPr/>
          <p:nvPr/>
        </p:nvSpPr>
        <p:spPr>
          <a:xfrm>
            <a:off x="7589520" y="3703320"/>
            <a:ext cx="411480" cy="41148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Picture 26" descr="info_w.png">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7680045" y="3793845"/>
            <a:ext cx="230428" cy="230428"/>
          </a:xfrm>
          <a:prstGeom prst="rect">
            <a:avLst/>
          </a:prstGeom>
        </p:spPr>
      </p:pic>
      <p:sp>
        <p:nvSpPr>
          <p:cNvPr id="28" name="TextBox 27"/>
          <p:cNvSpPr txBox="1"/>
          <p:nvPr/>
        </p:nvSpPr>
        <p:spPr>
          <a:xfrm>
            <a:off x="8110728" y="3657600"/>
            <a:ext cx="3383279" cy="2011679"/>
          </a:xfrm>
          <a:prstGeom prst="rect">
            <a:avLst/>
          </a:prstGeom>
          <a:noFill/>
        </p:spPr>
        <p:txBody>
          <a:bodyPr wrap="square" lIns="45720" tIns="27432" rIns="45720" bIns="27432" anchor="ctr">
            <a:spAutoFit/>
          </a:bodyPr>
          <a:lstStyle/>
          <a:p>
            <a:pPr algn="l">
              <a:spcAft>
                <a:spcPts val="600"/>
              </a:spcAft>
              <a:buNone/>
            </a:pPr>
            <a:r>
              <a:rPr sz="1500" b="1">
                <a:solidFill>
                  <a:srgbClr val="1F2A37"/>
                </a:solidFill>
                <a:latin typeface="Calibri"/>
              </a:rPr>
              <a:t>Not eligible for federal aid?</a:t>
            </a:r>
            <a:r>
              <a:rPr sz="1500" b="0">
                <a:solidFill>
                  <a:srgbClr val="1F2A37"/>
                </a:solidFill>
                <a:latin typeface="Calibri"/>
              </a:rPr>
              <a:t> Maryland Dream Act students may qualify for state aid with the MSFAA. Details: </a:t>
            </a:r>
            <a:r>
              <a:rPr sz="1500" b="0" u="sng">
                <a:solidFill>
                  <a:srgbClr val="007582"/>
                </a:solidFill>
                <a:latin typeface="Calibri"/>
                <a:hlinkClick r:id="rId10"/>
              </a:rPr>
              <a:t>StudentAid.gov/eligibility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Create Your StudentAid.gov Account (FSA ID)</a:t>
            </a:r>
          </a:p>
        </p:txBody>
      </p:sp>
      <p:sp>
        <p:nvSpPr>
          <p:cNvPr id="3" name="TextBox 2"/>
          <p:cNvSpPr txBox="1"/>
          <p:nvPr/>
        </p:nvSpPr>
        <p:spPr>
          <a:xfrm>
            <a:off x="548640" y="1325880"/>
            <a:ext cx="4434840" cy="3383280"/>
          </a:xfrm>
          <a:prstGeom prst="rect">
            <a:avLst/>
          </a:prstGeom>
          <a:noFill/>
        </p:spPr>
        <p:txBody>
          <a:bodyPr wrap="square" lIns="45720" tIns="27432" rIns="45720" bIns="27432" anchor="t">
            <a:spAutoFit/>
          </a:bodyPr>
          <a:lstStyle/>
          <a:p>
            <a:pPr marL="256032" indent="-237744" algn="l">
              <a:spcAft>
                <a:spcPts val="600"/>
              </a:spcAft>
              <a:buFont typeface="+mj-lt"/>
              <a:buAutoNum type="arabicPeriod"/>
            </a:pPr>
            <a:r>
              <a:rPr sz="1500" b="0">
                <a:solidFill>
                  <a:srgbClr val="1F2A37"/>
                </a:solidFill>
                <a:latin typeface="Calibri"/>
              </a:rPr>
              <a:t>Go to </a:t>
            </a:r>
            <a:r>
              <a:rPr sz="1500" b="0" u="sng">
                <a:solidFill>
                  <a:srgbClr val="007582"/>
                </a:solidFill>
                <a:latin typeface="Calibri"/>
                <a:hlinkClick r:id="rId3"/>
              </a:rPr>
              <a:t>StudentAid.gov</a:t>
            </a:r>
            <a:r>
              <a:rPr sz="1500" b="0">
                <a:solidFill>
                  <a:srgbClr val="1F2A37"/>
                </a:solidFill>
                <a:latin typeface="Calibri"/>
              </a:rPr>
              <a:t> and select </a:t>
            </a:r>
            <a:r>
              <a:rPr sz="1500" b="1">
                <a:solidFill>
                  <a:srgbClr val="1F2A37"/>
                </a:solidFill>
                <a:latin typeface="Calibri"/>
              </a:rPr>
              <a:t>Create Account</a:t>
            </a:r>
          </a:p>
          <a:p>
            <a:pPr marL="256032" indent="-237744" algn="l">
              <a:spcAft>
                <a:spcPts val="600"/>
              </a:spcAft>
              <a:buFont typeface="+mj-lt"/>
              <a:buAutoNum type="arabicPeriod"/>
            </a:pPr>
            <a:r>
              <a:rPr sz="1500" b="0">
                <a:solidFill>
                  <a:srgbClr val="1F2A37"/>
                </a:solidFill>
                <a:latin typeface="Calibri"/>
              </a:rPr>
              <a:t>Choose English or Español</a:t>
            </a:r>
          </a:p>
          <a:p>
            <a:pPr marL="256032" indent="-237744" algn="l">
              <a:spcAft>
                <a:spcPts val="600"/>
              </a:spcAft>
              <a:buFont typeface="+mj-lt"/>
              <a:buAutoNum type="arabicPeriod"/>
            </a:pPr>
            <a:r>
              <a:rPr sz="1500" b="0">
                <a:solidFill>
                  <a:srgbClr val="1F2A37"/>
                </a:solidFill>
                <a:latin typeface="Calibri"/>
              </a:rPr>
              <a:t>Enter and verify your email with a 6-digit code</a:t>
            </a:r>
          </a:p>
          <a:p>
            <a:pPr marL="256032" indent="-237744" algn="l">
              <a:spcAft>
                <a:spcPts val="600"/>
              </a:spcAft>
              <a:buFont typeface="+mj-lt"/>
              <a:buAutoNum type="arabicPeriod"/>
            </a:pPr>
            <a:r>
              <a:rPr sz="1500" b="0">
                <a:solidFill>
                  <a:srgbClr val="1F2A37"/>
                </a:solidFill>
                <a:latin typeface="Calibri"/>
              </a:rPr>
              <a:t>Enter your legal name, date of birth, and Social Security number</a:t>
            </a:r>
          </a:p>
          <a:p>
            <a:pPr marL="256032" indent="-237744" algn="l">
              <a:spcAft>
                <a:spcPts val="600"/>
              </a:spcAft>
              <a:buFont typeface="+mj-lt"/>
              <a:buAutoNum type="arabicPeriod"/>
            </a:pPr>
            <a:r>
              <a:rPr sz="1500" b="0">
                <a:solidFill>
                  <a:srgbClr val="1F2A37"/>
                </a:solidFill>
                <a:latin typeface="Calibri"/>
              </a:rPr>
              <a:t>Add and verify a mobile phone number</a:t>
            </a:r>
          </a:p>
          <a:p>
            <a:pPr marL="256032" indent="-237744" algn="l">
              <a:spcAft>
                <a:spcPts val="600"/>
              </a:spcAft>
              <a:buFont typeface="+mj-lt"/>
              <a:buAutoNum type="arabicPeriod"/>
            </a:pPr>
            <a:r>
              <a:rPr sz="1500" b="0">
                <a:solidFill>
                  <a:srgbClr val="1F2A37"/>
                </a:solidFill>
                <a:latin typeface="Calibri"/>
              </a:rPr>
              <a:t>Enter your mailing address</a:t>
            </a:r>
          </a:p>
          <a:p>
            <a:pPr marL="256032" indent="-237744" algn="l">
              <a:spcAft>
                <a:spcPts val="600"/>
              </a:spcAft>
              <a:buFont typeface="+mj-lt"/>
              <a:buAutoNum type="arabicPeriod"/>
            </a:pPr>
            <a:r>
              <a:rPr sz="1500" b="0">
                <a:solidFill>
                  <a:srgbClr val="1F2A37"/>
                </a:solidFill>
                <a:latin typeface="Calibri"/>
              </a:rPr>
              <a:t>Create a username and password, review two-step verification, and save your backup code</a:t>
            </a:r>
          </a:p>
        </p:txBody>
      </p:sp>
      <p:pic>
        <p:nvPicPr>
          <p:cNvPr id="4" name="Screenshot" descr="Screenshot of the Create an Account page on StudentAid.gov, step 2 Personal Info, titled Tell Us About Yourself. Text boxes ask for first name, middle name, last name, suffix, date of birth, and Social Security number."/>
          <p:cNvPicPr>
            <a:picLocks noChangeAspect="1"/>
          </p:cNvPicPr>
          <p:nvPr/>
        </p:nvPicPr>
        <p:blipFill>
          <a:blip r:embed="rId4"/>
          <a:stretch>
            <a:fillRect/>
          </a:stretch>
        </p:blipFill>
        <p:spPr>
          <a:xfrm>
            <a:off x="5257799" y="1325880"/>
            <a:ext cx="6382512" cy="4416698"/>
          </a:xfrm>
          <a:prstGeom prst="rect">
            <a:avLst/>
          </a:prstGeom>
          <a:ln w="9525">
            <a:solidFill>
              <a:srgbClr val="B8C2C8"/>
            </a:solidFill>
          </a:ln>
        </p:spPr>
      </p:pic>
      <p:sp>
        <p:nvSpPr>
          <p:cNvPr id="5" name="Rounded Rectangle 4">
            <a:extLst>
              <a:ext uri="{C183D7F6-B498-43B3-948B-1728B52AA6E4}">
                <adec:decorative xmlns:adec="http://schemas.microsoft.com/office/drawing/2017/decorative" val="1"/>
              </a:ext>
            </a:extLst>
          </p:cNvPr>
          <p:cNvSpPr/>
          <p:nvPr/>
        </p:nvSpPr>
        <p:spPr>
          <a:xfrm>
            <a:off x="548640" y="4892040"/>
            <a:ext cx="4434840" cy="960120"/>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a:extLst>
              <a:ext uri="{C183D7F6-B498-43B3-948B-1728B52AA6E4}">
                <adec:decorative xmlns:adec="http://schemas.microsoft.com/office/drawing/2017/decorative" val="1"/>
              </a:ext>
            </a:extLst>
          </p:cNvPr>
          <p:cNvSpPr/>
          <p:nvPr/>
        </p:nvSpPr>
        <p:spPr>
          <a:xfrm>
            <a:off x="685800" y="5029200"/>
            <a:ext cx="411480" cy="41148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nfo_w.png">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76325" y="5119725"/>
            <a:ext cx="230428" cy="230428"/>
          </a:xfrm>
          <a:prstGeom prst="rect">
            <a:avLst/>
          </a:prstGeom>
        </p:spPr>
      </p:pic>
      <p:sp>
        <p:nvSpPr>
          <p:cNvPr id="8" name="TextBox 7"/>
          <p:cNvSpPr txBox="1"/>
          <p:nvPr/>
        </p:nvSpPr>
        <p:spPr>
          <a:xfrm>
            <a:off x="1207007" y="4983480"/>
            <a:ext cx="3657599" cy="777240"/>
          </a:xfrm>
          <a:prstGeom prst="rect">
            <a:avLst/>
          </a:prstGeom>
          <a:noFill/>
        </p:spPr>
        <p:txBody>
          <a:bodyPr wrap="square" lIns="45720" tIns="27432" rIns="45720" bIns="27432" anchor="ctr">
            <a:spAutoFit/>
          </a:bodyPr>
          <a:lstStyle/>
          <a:p>
            <a:pPr algn="l">
              <a:spcAft>
                <a:spcPts val="600"/>
              </a:spcAft>
              <a:buNone/>
            </a:pPr>
            <a:r>
              <a:rPr sz="1400" b="1">
                <a:solidFill>
                  <a:srgbClr val="1F2A37"/>
                </a:solidFill>
                <a:latin typeface="Calibri"/>
              </a:rPr>
              <a:t>Tip:</a:t>
            </a:r>
            <a:r>
              <a:rPr sz="1400" b="0">
                <a:solidFill>
                  <a:srgbClr val="1F2A37"/>
                </a:solidFill>
                <a:latin typeface="Calibri"/>
              </a:rPr>
              <a:t> Student and each parent need their own account. Use a personal email, not a school email.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FAFSA® Sections</a:t>
            </a:r>
          </a:p>
        </p:txBody>
      </p:sp>
      <p:pic>
        <p:nvPicPr>
          <p:cNvPr id="3" name="Screenshot" descr="Screenshot of the introduction page to the Background section of the 2027–28 FAFSA, with a progress bar showing six steps: Background, Demographics, Financials, Colleges, Contributor Invite, and Review &amp; Sign."/>
          <p:cNvPicPr>
            <a:picLocks noChangeAspect="1"/>
          </p:cNvPicPr>
          <p:nvPr/>
        </p:nvPicPr>
        <p:blipFill>
          <a:blip r:embed="rId3"/>
          <a:stretch>
            <a:fillRect/>
          </a:stretch>
        </p:blipFill>
        <p:spPr>
          <a:xfrm>
            <a:off x="548640" y="2195038"/>
            <a:ext cx="5120640" cy="2742242"/>
          </a:xfrm>
          <a:prstGeom prst="rect">
            <a:avLst/>
          </a:prstGeom>
          <a:ln w="9525">
            <a:solidFill>
              <a:srgbClr val="B8C2C8"/>
            </a:solidFill>
          </a:ln>
        </p:spPr>
      </p:pic>
      <p:sp>
        <p:nvSpPr>
          <p:cNvPr id="4" name="Oval 3">
            <a:extLst>
              <a:ext uri="{C183D7F6-B498-43B3-948B-1728B52AA6E4}">
                <adec:decorative xmlns:adec="http://schemas.microsoft.com/office/drawing/2017/decorative" val="1"/>
              </a:ext>
            </a:extLst>
          </p:cNvPr>
          <p:cNvSpPr/>
          <p:nvPr/>
        </p:nvSpPr>
        <p:spPr>
          <a:xfrm>
            <a:off x="5989320" y="1371600"/>
            <a:ext cx="502920" cy="50292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5943600" y="1371600"/>
            <a:ext cx="594360" cy="502920"/>
          </a:xfrm>
          <a:prstGeom prst="rect">
            <a:avLst/>
          </a:prstGeom>
          <a:noFill/>
        </p:spPr>
        <p:txBody>
          <a:bodyPr wrap="square" lIns="0" tIns="27432" rIns="0" bIns="27432" anchor="ctr">
            <a:spAutoFit/>
          </a:bodyPr>
          <a:lstStyle/>
          <a:p>
            <a:pPr algn="ctr">
              <a:spcAft>
                <a:spcPts val="600"/>
              </a:spcAft>
              <a:buNone/>
            </a:pPr>
            <a:r>
              <a:rPr sz="1100" b="1">
                <a:solidFill>
                  <a:srgbClr val="FFFFFF"/>
                </a:solidFill>
                <a:latin typeface="Calibri"/>
              </a:rPr>
              <a:t>Intro</a:t>
            </a:r>
          </a:p>
        </p:txBody>
      </p:sp>
      <p:sp>
        <p:nvSpPr>
          <p:cNvPr id="6" name="TextBox 5"/>
          <p:cNvSpPr txBox="1"/>
          <p:nvPr/>
        </p:nvSpPr>
        <p:spPr>
          <a:xfrm>
            <a:off x="6675120" y="1325880"/>
            <a:ext cx="4937760" cy="603504"/>
          </a:xfrm>
          <a:prstGeom prst="rect">
            <a:avLst/>
          </a:prstGeom>
          <a:noFill/>
        </p:spPr>
        <p:txBody>
          <a:bodyPr wrap="square" lIns="45720" tIns="27432" rIns="45720" bIns="27432" anchor="ctr">
            <a:spAutoFit/>
          </a:bodyPr>
          <a:lstStyle/>
          <a:p>
            <a:pPr algn="l">
              <a:spcAft>
                <a:spcPts val="600"/>
              </a:spcAft>
              <a:buNone/>
            </a:pPr>
            <a:r>
              <a:rPr sz="1500" b="1">
                <a:solidFill>
                  <a:srgbClr val="1F2A37"/>
                </a:solidFill>
                <a:latin typeface="Calibri"/>
              </a:rPr>
              <a:t>Personal Identifiers</a:t>
            </a:r>
            <a:r>
              <a:rPr sz="1500" b="0">
                <a:solidFill>
                  <a:srgbClr val="1F2A37"/>
                </a:solidFill>
                <a:latin typeface="Calibri"/>
              </a:rPr>
              <a:t> — Identity, state of residence, consent</a:t>
            </a:r>
          </a:p>
        </p:txBody>
      </p:sp>
      <p:sp>
        <p:nvSpPr>
          <p:cNvPr id="7" name="Oval 6">
            <a:extLst>
              <a:ext uri="{C183D7F6-B498-43B3-948B-1728B52AA6E4}">
                <adec:decorative xmlns:adec="http://schemas.microsoft.com/office/drawing/2017/decorative" val="1"/>
              </a:ext>
            </a:extLst>
          </p:cNvPr>
          <p:cNvSpPr/>
          <p:nvPr/>
        </p:nvSpPr>
        <p:spPr>
          <a:xfrm>
            <a:off x="5989320" y="2011679"/>
            <a:ext cx="502920" cy="50292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5943600" y="2011679"/>
            <a:ext cx="594360" cy="502920"/>
          </a:xfrm>
          <a:prstGeom prst="rect">
            <a:avLst/>
          </a:prstGeom>
          <a:noFill/>
        </p:spPr>
        <p:txBody>
          <a:bodyPr wrap="square" lIns="0" tIns="27432" rIns="0" bIns="27432" anchor="ctr">
            <a:spAutoFit/>
          </a:bodyPr>
          <a:lstStyle/>
          <a:p>
            <a:pPr algn="ctr">
              <a:spcAft>
                <a:spcPts val="600"/>
              </a:spcAft>
              <a:buNone/>
            </a:pPr>
            <a:r>
              <a:rPr sz="1600" b="1">
                <a:solidFill>
                  <a:srgbClr val="FFFFFF"/>
                </a:solidFill>
                <a:latin typeface="Calibri"/>
              </a:rPr>
              <a:t>1</a:t>
            </a:r>
          </a:p>
        </p:txBody>
      </p:sp>
      <p:sp>
        <p:nvSpPr>
          <p:cNvPr id="9" name="TextBox 8"/>
          <p:cNvSpPr txBox="1"/>
          <p:nvPr/>
        </p:nvSpPr>
        <p:spPr>
          <a:xfrm>
            <a:off x="6675120" y="1965960"/>
            <a:ext cx="4937760" cy="603504"/>
          </a:xfrm>
          <a:prstGeom prst="rect">
            <a:avLst/>
          </a:prstGeom>
          <a:noFill/>
        </p:spPr>
        <p:txBody>
          <a:bodyPr wrap="square" lIns="45720" tIns="27432" rIns="45720" bIns="27432" anchor="ctr">
            <a:spAutoFit/>
          </a:bodyPr>
          <a:lstStyle/>
          <a:p>
            <a:pPr algn="l">
              <a:spcAft>
                <a:spcPts val="600"/>
              </a:spcAft>
              <a:buNone/>
            </a:pPr>
            <a:r>
              <a:rPr sz="1500" b="1">
                <a:solidFill>
                  <a:srgbClr val="1F2A37"/>
                </a:solidFill>
                <a:latin typeface="Calibri"/>
              </a:rPr>
              <a:t>Background</a:t>
            </a:r>
            <a:r>
              <a:rPr sz="1500" b="0">
                <a:solidFill>
                  <a:srgbClr val="1F2A37"/>
                </a:solidFill>
                <a:latin typeface="Calibri"/>
              </a:rPr>
              <a:t> — Marital status, grade level, dependency questions</a:t>
            </a:r>
          </a:p>
        </p:txBody>
      </p:sp>
      <p:sp>
        <p:nvSpPr>
          <p:cNvPr id="10" name="Oval 9">
            <a:extLst>
              <a:ext uri="{C183D7F6-B498-43B3-948B-1728B52AA6E4}">
                <adec:decorative xmlns:adec="http://schemas.microsoft.com/office/drawing/2017/decorative" val="1"/>
              </a:ext>
            </a:extLst>
          </p:cNvPr>
          <p:cNvSpPr/>
          <p:nvPr/>
        </p:nvSpPr>
        <p:spPr>
          <a:xfrm>
            <a:off x="5989320" y="2651759"/>
            <a:ext cx="502920" cy="50292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5943600" y="2651759"/>
            <a:ext cx="594360" cy="502920"/>
          </a:xfrm>
          <a:prstGeom prst="rect">
            <a:avLst/>
          </a:prstGeom>
          <a:noFill/>
        </p:spPr>
        <p:txBody>
          <a:bodyPr wrap="square" lIns="0" tIns="27432" rIns="0" bIns="27432" anchor="ctr">
            <a:spAutoFit/>
          </a:bodyPr>
          <a:lstStyle/>
          <a:p>
            <a:pPr algn="ctr">
              <a:spcAft>
                <a:spcPts val="600"/>
              </a:spcAft>
              <a:buNone/>
            </a:pPr>
            <a:r>
              <a:rPr sz="1600" b="1">
                <a:solidFill>
                  <a:srgbClr val="FFFFFF"/>
                </a:solidFill>
                <a:latin typeface="Calibri"/>
              </a:rPr>
              <a:t>2</a:t>
            </a:r>
          </a:p>
        </p:txBody>
      </p:sp>
      <p:sp>
        <p:nvSpPr>
          <p:cNvPr id="12" name="TextBox 11"/>
          <p:cNvSpPr txBox="1"/>
          <p:nvPr/>
        </p:nvSpPr>
        <p:spPr>
          <a:xfrm>
            <a:off x="6675120" y="2606039"/>
            <a:ext cx="4937760" cy="603504"/>
          </a:xfrm>
          <a:prstGeom prst="rect">
            <a:avLst/>
          </a:prstGeom>
          <a:noFill/>
        </p:spPr>
        <p:txBody>
          <a:bodyPr wrap="square" lIns="45720" tIns="27432" rIns="45720" bIns="27432" anchor="ctr">
            <a:spAutoFit/>
          </a:bodyPr>
          <a:lstStyle/>
          <a:p>
            <a:pPr algn="l">
              <a:spcAft>
                <a:spcPts val="600"/>
              </a:spcAft>
              <a:buNone/>
            </a:pPr>
            <a:r>
              <a:rPr sz="1500" b="1">
                <a:solidFill>
                  <a:srgbClr val="1F2A37"/>
                </a:solidFill>
                <a:latin typeface="Calibri"/>
              </a:rPr>
              <a:t>Demographics</a:t>
            </a:r>
            <a:r>
              <a:rPr sz="1500" b="0">
                <a:solidFill>
                  <a:srgbClr val="1F2A37"/>
                </a:solidFill>
                <a:latin typeface="Calibri"/>
              </a:rPr>
              <a:t> — Citizenship, parent education, high school</a:t>
            </a:r>
          </a:p>
        </p:txBody>
      </p:sp>
      <p:sp>
        <p:nvSpPr>
          <p:cNvPr id="13" name="Oval 12">
            <a:extLst>
              <a:ext uri="{C183D7F6-B498-43B3-948B-1728B52AA6E4}">
                <adec:decorative xmlns:adec="http://schemas.microsoft.com/office/drawing/2017/decorative" val="1"/>
              </a:ext>
            </a:extLst>
          </p:cNvPr>
          <p:cNvSpPr/>
          <p:nvPr/>
        </p:nvSpPr>
        <p:spPr>
          <a:xfrm>
            <a:off x="5989320" y="3291839"/>
            <a:ext cx="502920" cy="50292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5943600" y="3291839"/>
            <a:ext cx="594360" cy="502920"/>
          </a:xfrm>
          <a:prstGeom prst="rect">
            <a:avLst/>
          </a:prstGeom>
          <a:noFill/>
        </p:spPr>
        <p:txBody>
          <a:bodyPr wrap="square" lIns="0" tIns="27432" rIns="0" bIns="27432" anchor="ctr">
            <a:spAutoFit/>
          </a:bodyPr>
          <a:lstStyle/>
          <a:p>
            <a:pPr algn="ctr">
              <a:spcAft>
                <a:spcPts val="600"/>
              </a:spcAft>
              <a:buNone/>
            </a:pPr>
            <a:r>
              <a:rPr sz="1600" b="1">
                <a:solidFill>
                  <a:srgbClr val="FFFFFF"/>
                </a:solidFill>
                <a:latin typeface="Calibri"/>
              </a:rPr>
              <a:t>3</a:t>
            </a:r>
          </a:p>
        </p:txBody>
      </p:sp>
      <p:sp>
        <p:nvSpPr>
          <p:cNvPr id="15" name="TextBox 14"/>
          <p:cNvSpPr txBox="1"/>
          <p:nvPr/>
        </p:nvSpPr>
        <p:spPr>
          <a:xfrm>
            <a:off x="6675120" y="3246120"/>
            <a:ext cx="4937760" cy="603504"/>
          </a:xfrm>
          <a:prstGeom prst="rect">
            <a:avLst/>
          </a:prstGeom>
          <a:noFill/>
        </p:spPr>
        <p:txBody>
          <a:bodyPr wrap="square" lIns="45720" tIns="27432" rIns="45720" bIns="27432" anchor="ctr">
            <a:spAutoFit/>
          </a:bodyPr>
          <a:lstStyle/>
          <a:p>
            <a:pPr algn="l">
              <a:spcAft>
                <a:spcPts val="600"/>
              </a:spcAft>
              <a:buNone/>
            </a:pPr>
            <a:r>
              <a:rPr sz="1500" b="1">
                <a:solidFill>
                  <a:srgbClr val="1F2A37"/>
                </a:solidFill>
                <a:latin typeface="Calibri"/>
              </a:rPr>
              <a:t>Financials</a:t>
            </a:r>
            <a:r>
              <a:rPr sz="1500" b="0">
                <a:solidFill>
                  <a:srgbClr val="1F2A37"/>
                </a:solidFill>
                <a:latin typeface="Calibri"/>
              </a:rPr>
              <a:t> — Tax filing, tax return information, assets</a:t>
            </a:r>
          </a:p>
        </p:txBody>
      </p:sp>
      <p:sp>
        <p:nvSpPr>
          <p:cNvPr id="16" name="Oval 15">
            <a:extLst>
              <a:ext uri="{C183D7F6-B498-43B3-948B-1728B52AA6E4}">
                <adec:decorative xmlns:adec="http://schemas.microsoft.com/office/drawing/2017/decorative" val="1"/>
              </a:ext>
            </a:extLst>
          </p:cNvPr>
          <p:cNvSpPr/>
          <p:nvPr/>
        </p:nvSpPr>
        <p:spPr>
          <a:xfrm>
            <a:off x="5989320" y="3931920"/>
            <a:ext cx="502920" cy="50292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5943600" y="3931920"/>
            <a:ext cx="594360" cy="502920"/>
          </a:xfrm>
          <a:prstGeom prst="rect">
            <a:avLst/>
          </a:prstGeom>
          <a:noFill/>
        </p:spPr>
        <p:txBody>
          <a:bodyPr wrap="square" lIns="0" tIns="27432" rIns="0" bIns="27432" anchor="ctr">
            <a:spAutoFit/>
          </a:bodyPr>
          <a:lstStyle/>
          <a:p>
            <a:pPr algn="ctr">
              <a:spcAft>
                <a:spcPts val="600"/>
              </a:spcAft>
              <a:buNone/>
            </a:pPr>
            <a:r>
              <a:rPr sz="1600" b="1">
                <a:solidFill>
                  <a:srgbClr val="FFFFFF"/>
                </a:solidFill>
                <a:latin typeface="Calibri"/>
              </a:rPr>
              <a:t>4</a:t>
            </a:r>
          </a:p>
        </p:txBody>
      </p:sp>
      <p:sp>
        <p:nvSpPr>
          <p:cNvPr id="18" name="TextBox 17"/>
          <p:cNvSpPr txBox="1"/>
          <p:nvPr/>
        </p:nvSpPr>
        <p:spPr>
          <a:xfrm>
            <a:off x="6675120" y="3886200"/>
            <a:ext cx="4937760" cy="603504"/>
          </a:xfrm>
          <a:prstGeom prst="rect">
            <a:avLst/>
          </a:prstGeom>
          <a:noFill/>
        </p:spPr>
        <p:txBody>
          <a:bodyPr wrap="square" lIns="45720" tIns="27432" rIns="45720" bIns="27432" anchor="ctr">
            <a:spAutoFit/>
          </a:bodyPr>
          <a:lstStyle/>
          <a:p>
            <a:pPr algn="l">
              <a:spcAft>
                <a:spcPts val="600"/>
              </a:spcAft>
              <a:buNone/>
            </a:pPr>
            <a:r>
              <a:rPr sz="1500" b="1">
                <a:solidFill>
                  <a:srgbClr val="1F2A37"/>
                </a:solidFill>
                <a:latin typeface="Calibri"/>
              </a:rPr>
              <a:t>Colleges</a:t>
            </a:r>
            <a:r>
              <a:rPr sz="1500" b="0">
                <a:solidFill>
                  <a:srgbClr val="1F2A37"/>
                </a:solidFill>
                <a:latin typeface="Calibri"/>
              </a:rPr>
              <a:t> — Send your FAFSA to up to 20 schools</a:t>
            </a:r>
          </a:p>
        </p:txBody>
      </p:sp>
      <p:sp>
        <p:nvSpPr>
          <p:cNvPr id="19" name="Oval 18">
            <a:extLst>
              <a:ext uri="{C183D7F6-B498-43B3-948B-1728B52AA6E4}">
                <adec:decorative xmlns:adec="http://schemas.microsoft.com/office/drawing/2017/decorative" val="1"/>
              </a:ext>
            </a:extLst>
          </p:cNvPr>
          <p:cNvSpPr/>
          <p:nvPr/>
        </p:nvSpPr>
        <p:spPr>
          <a:xfrm>
            <a:off x="5989320" y="4572000"/>
            <a:ext cx="502920" cy="50292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5943600" y="4572000"/>
            <a:ext cx="594360" cy="502920"/>
          </a:xfrm>
          <a:prstGeom prst="rect">
            <a:avLst/>
          </a:prstGeom>
          <a:noFill/>
        </p:spPr>
        <p:txBody>
          <a:bodyPr wrap="square" lIns="0" tIns="27432" rIns="0" bIns="27432" anchor="ctr">
            <a:spAutoFit/>
          </a:bodyPr>
          <a:lstStyle/>
          <a:p>
            <a:pPr algn="ctr">
              <a:spcAft>
                <a:spcPts val="600"/>
              </a:spcAft>
              <a:buNone/>
            </a:pPr>
            <a:r>
              <a:rPr sz="1600" b="1">
                <a:solidFill>
                  <a:srgbClr val="FFFFFF"/>
                </a:solidFill>
                <a:latin typeface="Calibri"/>
              </a:rPr>
              <a:t>5</a:t>
            </a:r>
          </a:p>
        </p:txBody>
      </p:sp>
      <p:sp>
        <p:nvSpPr>
          <p:cNvPr id="21" name="TextBox 20"/>
          <p:cNvSpPr txBox="1"/>
          <p:nvPr/>
        </p:nvSpPr>
        <p:spPr>
          <a:xfrm>
            <a:off x="6675120" y="4526280"/>
            <a:ext cx="4937760" cy="603504"/>
          </a:xfrm>
          <a:prstGeom prst="rect">
            <a:avLst/>
          </a:prstGeom>
          <a:noFill/>
        </p:spPr>
        <p:txBody>
          <a:bodyPr wrap="square" lIns="45720" tIns="27432" rIns="45720" bIns="27432" anchor="ctr">
            <a:spAutoFit/>
          </a:bodyPr>
          <a:lstStyle/>
          <a:p>
            <a:pPr algn="l">
              <a:spcAft>
                <a:spcPts val="600"/>
              </a:spcAft>
              <a:buNone/>
            </a:pPr>
            <a:r>
              <a:rPr sz="1500" b="1">
                <a:solidFill>
                  <a:srgbClr val="1F2A37"/>
                </a:solidFill>
                <a:latin typeface="Calibri"/>
              </a:rPr>
              <a:t>Contributor Invite</a:t>
            </a:r>
            <a:r>
              <a:rPr sz="1500" b="0">
                <a:solidFill>
                  <a:srgbClr val="1F2A37"/>
                </a:solidFill>
                <a:latin typeface="Calibri"/>
              </a:rPr>
              <a:t> — Dependent students invite a parent</a:t>
            </a:r>
          </a:p>
        </p:txBody>
      </p:sp>
      <p:sp>
        <p:nvSpPr>
          <p:cNvPr id="22" name="Oval 21">
            <a:extLst>
              <a:ext uri="{C183D7F6-B498-43B3-948B-1728B52AA6E4}">
                <adec:decorative xmlns:adec="http://schemas.microsoft.com/office/drawing/2017/decorative" val="1"/>
              </a:ext>
            </a:extLst>
          </p:cNvPr>
          <p:cNvSpPr/>
          <p:nvPr/>
        </p:nvSpPr>
        <p:spPr>
          <a:xfrm>
            <a:off x="5989320" y="5212079"/>
            <a:ext cx="502920" cy="50292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5943600" y="5212079"/>
            <a:ext cx="594360" cy="502920"/>
          </a:xfrm>
          <a:prstGeom prst="rect">
            <a:avLst/>
          </a:prstGeom>
          <a:noFill/>
        </p:spPr>
        <p:txBody>
          <a:bodyPr wrap="square" lIns="0" tIns="27432" rIns="0" bIns="27432" anchor="ctr">
            <a:spAutoFit/>
          </a:bodyPr>
          <a:lstStyle/>
          <a:p>
            <a:pPr algn="ctr">
              <a:spcAft>
                <a:spcPts val="600"/>
              </a:spcAft>
              <a:buNone/>
            </a:pPr>
            <a:r>
              <a:rPr sz="1600" b="1">
                <a:solidFill>
                  <a:srgbClr val="FFFFFF"/>
                </a:solidFill>
                <a:latin typeface="Calibri"/>
              </a:rPr>
              <a:t>6</a:t>
            </a:r>
          </a:p>
        </p:txBody>
      </p:sp>
      <p:sp>
        <p:nvSpPr>
          <p:cNvPr id="24" name="TextBox 23"/>
          <p:cNvSpPr txBox="1"/>
          <p:nvPr/>
        </p:nvSpPr>
        <p:spPr>
          <a:xfrm>
            <a:off x="6675120" y="5166359"/>
            <a:ext cx="4937760" cy="603504"/>
          </a:xfrm>
          <a:prstGeom prst="rect">
            <a:avLst/>
          </a:prstGeom>
          <a:noFill/>
        </p:spPr>
        <p:txBody>
          <a:bodyPr wrap="square" lIns="45720" tIns="27432" rIns="45720" bIns="27432" anchor="ctr">
            <a:spAutoFit/>
          </a:bodyPr>
          <a:lstStyle/>
          <a:p>
            <a:pPr algn="l">
              <a:spcAft>
                <a:spcPts val="600"/>
              </a:spcAft>
              <a:buNone/>
            </a:pPr>
            <a:r>
              <a:rPr sz="1500" b="1">
                <a:solidFill>
                  <a:srgbClr val="1F2A37"/>
                </a:solidFill>
                <a:latin typeface="Calibri"/>
              </a:rPr>
              <a:t>Review &amp; Sign</a:t>
            </a:r>
            <a:r>
              <a:rPr sz="1500" b="0">
                <a:solidFill>
                  <a:srgbClr val="1F2A37"/>
                </a:solidFill>
                <a:latin typeface="Calibri"/>
              </a:rPr>
              <a:t> — Review, accept terms, and sign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Background: Dependency Questions</a:t>
            </a:r>
          </a:p>
        </p:txBody>
      </p:sp>
      <p:sp>
        <p:nvSpPr>
          <p:cNvPr id="3" name="TextBox 2"/>
          <p:cNvSpPr txBox="1"/>
          <p:nvPr/>
        </p:nvSpPr>
        <p:spPr>
          <a:xfrm>
            <a:off x="548640" y="1325880"/>
            <a:ext cx="4434840" cy="452628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500" b="0">
                <a:solidFill>
                  <a:srgbClr val="1F2A37"/>
                </a:solidFill>
                <a:latin typeface="Calibri"/>
              </a:rPr>
              <a:t>Determines whether the student is </a:t>
            </a:r>
            <a:r>
              <a:rPr sz="1500" b="1">
                <a:solidFill>
                  <a:srgbClr val="1F2A37"/>
                </a:solidFill>
                <a:latin typeface="Calibri"/>
              </a:rPr>
              <a:t>dependent</a:t>
            </a:r>
            <a:r>
              <a:rPr sz="1500" b="0">
                <a:solidFill>
                  <a:srgbClr val="1F2A37"/>
                </a:solidFill>
                <a:latin typeface="Calibri"/>
              </a:rPr>
              <a:t> (must include parent information) or </a:t>
            </a:r>
            <a:r>
              <a:rPr sz="1500" b="1">
                <a:solidFill>
                  <a:srgbClr val="1F2A37"/>
                </a:solidFill>
                <a:latin typeface="Calibri"/>
              </a:rPr>
              <a:t>independent</a:t>
            </a:r>
          </a:p>
          <a:p>
            <a:pPr marL="256032" indent="-237744" algn="l">
              <a:spcAft>
                <a:spcPts val="600"/>
              </a:spcAft>
              <a:buClr>
                <a:srgbClr val="007582"/>
              </a:buClr>
              <a:buFont typeface="Arial"/>
              <a:buChar char="•"/>
            </a:pPr>
            <a:r>
              <a:rPr sz="1500" b="0">
                <a:solidFill>
                  <a:srgbClr val="1F2A37"/>
                </a:solidFill>
                <a:latin typeface="Calibri"/>
              </a:rPr>
              <a:t>Asks about military service, supporting children or dependents, orphan/foster care/ward of the court, emancipated minor, or legal guardianship</a:t>
            </a:r>
          </a:p>
          <a:p>
            <a:pPr marL="256032" indent="-237744" algn="l">
              <a:spcAft>
                <a:spcPts val="600"/>
              </a:spcAft>
              <a:buClr>
                <a:srgbClr val="007582"/>
              </a:buClr>
              <a:buFont typeface="Arial"/>
              <a:buChar char="•"/>
            </a:pPr>
            <a:r>
              <a:rPr sz="1500" b="0">
                <a:solidFill>
                  <a:srgbClr val="1F2A37"/>
                </a:solidFill>
                <a:latin typeface="Calibri"/>
              </a:rPr>
              <a:t>Also asks marital status, college grade level, and whether you'll have a bachelor's degree</a:t>
            </a:r>
          </a:p>
          <a:p>
            <a:pPr marL="256032" indent="-237744" algn="l">
              <a:spcAft>
                <a:spcPts val="600"/>
              </a:spcAft>
              <a:buClr>
                <a:srgbClr val="007582"/>
              </a:buClr>
              <a:buFont typeface="Arial"/>
              <a:buChar char="•"/>
            </a:pPr>
            <a:r>
              <a:rPr sz="1500" b="0">
                <a:solidFill>
                  <a:srgbClr val="1F2A37"/>
                </a:solidFill>
                <a:latin typeface="Calibri"/>
              </a:rPr>
              <a:t>If </a:t>
            </a:r>
            <a:r>
              <a:rPr sz="1500" b="1">
                <a:solidFill>
                  <a:srgbClr val="1F2A37"/>
                </a:solidFill>
                <a:latin typeface="Calibri"/>
              </a:rPr>
              <a:t>“None of these apply,”</a:t>
            </a:r>
            <a:r>
              <a:rPr sz="1500" b="0">
                <a:solidFill>
                  <a:srgbClr val="1F2A37"/>
                </a:solidFill>
                <a:latin typeface="Calibri"/>
              </a:rPr>
              <a:t> the student is dependent and must invite a parent contributor</a:t>
            </a:r>
          </a:p>
        </p:txBody>
      </p:sp>
      <p:pic>
        <p:nvPicPr>
          <p:cNvPr id="4" name="Screenshot" descr="Screenshot of the Student Personal Circumstances page in the Background section, listing statements to select if they apply: active duty, veteran, supporting children or dependents, orphan, ward of the court, foster care, emancipated minor, legal guardianship, or none of these apply."/>
          <p:cNvPicPr>
            <a:picLocks noChangeAspect="1"/>
          </p:cNvPicPr>
          <p:nvPr/>
        </p:nvPicPr>
        <p:blipFill>
          <a:blip r:embed="rId3"/>
          <a:stretch>
            <a:fillRect/>
          </a:stretch>
        </p:blipFill>
        <p:spPr>
          <a:xfrm>
            <a:off x="5257799" y="1325880"/>
            <a:ext cx="6382512" cy="4374737"/>
          </a:xfrm>
          <a:prstGeom prst="rect">
            <a:avLst/>
          </a:prstGeom>
          <a:ln w="9525">
            <a:solidFill>
              <a:srgbClr val="B8C2C8"/>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High School Completion Status</a:t>
            </a:r>
          </a:p>
        </p:txBody>
      </p:sp>
      <p:sp>
        <p:nvSpPr>
          <p:cNvPr id="3" name="TextBox 2"/>
          <p:cNvSpPr txBox="1"/>
          <p:nvPr/>
        </p:nvSpPr>
        <p:spPr>
          <a:xfrm>
            <a:off x="548640" y="1325880"/>
            <a:ext cx="4434840" cy="292608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600" b="0">
                <a:solidFill>
                  <a:srgbClr val="1F2A37"/>
                </a:solidFill>
                <a:latin typeface="Calibri"/>
              </a:rPr>
              <a:t>Asks what your status </a:t>
            </a:r>
            <a:r>
              <a:rPr sz="1600" b="1">
                <a:solidFill>
                  <a:srgbClr val="1F2A37"/>
                </a:solidFill>
                <a:latin typeface="Calibri"/>
              </a:rPr>
              <a:t>will be when you start college</a:t>
            </a:r>
            <a:r>
              <a:rPr sz="1600" b="0">
                <a:solidFill>
                  <a:srgbClr val="1F2A37"/>
                </a:solidFill>
                <a:latin typeface="Calibri"/>
              </a:rPr>
              <a:t> in 2027–28 — not your status today</a:t>
            </a:r>
          </a:p>
          <a:p>
            <a:pPr marL="256032" indent="-237744" algn="l">
              <a:spcAft>
                <a:spcPts val="600"/>
              </a:spcAft>
              <a:buClr>
                <a:srgbClr val="007582"/>
              </a:buClr>
              <a:buFont typeface="Arial"/>
              <a:buChar char="•"/>
            </a:pPr>
            <a:r>
              <a:rPr sz="1600" b="0">
                <a:solidFill>
                  <a:srgbClr val="1F2A37"/>
                </a:solidFill>
                <a:latin typeface="Calibri"/>
              </a:rPr>
              <a:t>Seniors graduating in spring 2027 should select </a:t>
            </a:r>
            <a:r>
              <a:rPr sz="1600" b="1">
                <a:solidFill>
                  <a:srgbClr val="1F2A37"/>
                </a:solidFill>
                <a:latin typeface="Calibri"/>
              </a:rPr>
              <a:t>“Yes (high school diploma)”</a:t>
            </a:r>
          </a:p>
        </p:txBody>
      </p:sp>
      <p:pic>
        <p:nvPicPr>
          <p:cNvPr id="4" name="Screenshot" descr="Screenshot of the Student High School Completion Status page asking whether the student will be done with high school when they start college classes for the 2027–28 school year, with options: Yes (high school diploma), Yes (GED or other state-recognized high school equivalent), Yes (homeschooling under state law), and No, none of the above."/>
          <p:cNvPicPr>
            <a:picLocks noChangeAspect="1"/>
          </p:cNvPicPr>
          <p:nvPr/>
        </p:nvPicPr>
        <p:blipFill>
          <a:blip r:embed="rId3"/>
          <a:stretch>
            <a:fillRect/>
          </a:stretch>
        </p:blipFill>
        <p:spPr>
          <a:xfrm>
            <a:off x="5257799" y="1325880"/>
            <a:ext cx="6382512" cy="4216426"/>
          </a:xfrm>
          <a:prstGeom prst="rect">
            <a:avLst/>
          </a:prstGeom>
          <a:ln w="9525">
            <a:solidFill>
              <a:srgbClr val="B8C2C8"/>
            </a:solidFill>
          </a:ln>
        </p:spPr>
      </p:pic>
      <p:sp>
        <p:nvSpPr>
          <p:cNvPr id="5" name="Rounded Rectangle 4">
            <a:extLst>
              <a:ext uri="{C183D7F6-B498-43B3-948B-1728B52AA6E4}">
                <adec:decorative xmlns:adec="http://schemas.microsoft.com/office/drawing/2017/decorative" val="1"/>
              </a:ext>
            </a:extLst>
          </p:cNvPr>
          <p:cNvSpPr/>
          <p:nvPr/>
        </p:nvSpPr>
        <p:spPr>
          <a:xfrm>
            <a:off x="548640" y="4434840"/>
            <a:ext cx="4434840" cy="1417320"/>
          </a:xfrm>
          <a:prstGeom prst="roundRect">
            <a:avLst>
              <a:gd name="adj" fmla="val 8000"/>
            </a:avLst>
          </a:prstGeom>
          <a:solidFill>
            <a:srgbClr val="FFF4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a:extLst>
              <a:ext uri="{C183D7F6-B498-43B3-948B-1728B52AA6E4}">
                <adec:decorative xmlns:adec="http://schemas.microsoft.com/office/drawing/2017/decorative" val="1"/>
              </a:ext>
            </a:extLst>
          </p:cNvPr>
          <p:cNvSpPr/>
          <p:nvPr/>
        </p:nvSpPr>
        <p:spPr>
          <a:xfrm>
            <a:off x="685800" y="4572000"/>
            <a:ext cx="411480" cy="411480"/>
          </a:xfrm>
          <a:prstGeom prst="ellipse">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warn_w.png">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6325" y="4662525"/>
            <a:ext cx="230428" cy="230428"/>
          </a:xfrm>
          <a:prstGeom prst="rect">
            <a:avLst/>
          </a:prstGeom>
        </p:spPr>
      </p:pic>
      <p:sp>
        <p:nvSpPr>
          <p:cNvPr id="8" name="TextBox 7"/>
          <p:cNvSpPr txBox="1"/>
          <p:nvPr/>
        </p:nvSpPr>
        <p:spPr>
          <a:xfrm>
            <a:off x="1207007" y="4526280"/>
            <a:ext cx="3657599" cy="1234440"/>
          </a:xfrm>
          <a:prstGeom prst="rect">
            <a:avLst/>
          </a:prstGeom>
          <a:noFill/>
        </p:spPr>
        <p:txBody>
          <a:bodyPr wrap="square" lIns="45720" tIns="27432" rIns="45720" bIns="27432" anchor="ctr">
            <a:spAutoFit/>
          </a:bodyPr>
          <a:lstStyle/>
          <a:p>
            <a:pPr algn="l">
              <a:spcAft>
                <a:spcPts val="600"/>
              </a:spcAft>
              <a:buNone/>
            </a:pPr>
            <a:r>
              <a:rPr sz="1400" b="1">
                <a:solidFill>
                  <a:srgbClr val="5A3E00"/>
                </a:solidFill>
                <a:latin typeface="Calibri"/>
              </a:rPr>
              <a:t>Common error:</a:t>
            </a:r>
            <a:r>
              <a:rPr sz="1400" b="0">
                <a:solidFill>
                  <a:srgbClr val="5A3E00"/>
                </a:solidFill>
                <a:latin typeface="Calibri"/>
              </a:rPr>
              <a:t> Choosing “No, none of the above” makes you ineligible. You would have to log back in and correct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Student Invites Contributor</a:t>
            </a:r>
          </a:p>
        </p:txBody>
      </p:sp>
      <p:sp>
        <p:nvSpPr>
          <p:cNvPr id="3" name="TextBox 2"/>
          <p:cNvSpPr txBox="1"/>
          <p:nvPr/>
        </p:nvSpPr>
        <p:spPr>
          <a:xfrm>
            <a:off x="548640" y="1325880"/>
            <a:ext cx="5394960" cy="141732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600" b="0">
                <a:solidFill>
                  <a:srgbClr val="1F2A37"/>
                </a:solidFill>
                <a:latin typeface="Calibri"/>
              </a:rPr>
              <a:t>Enter the parent's </a:t>
            </a:r>
            <a:r>
              <a:rPr sz="1600" b="1">
                <a:solidFill>
                  <a:srgbClr val="1F2A37"/>
                </a:solidFill>
                <a:latin typeface="Calibri"/>
              </a:rPr>
              <a:t>email address</a:t>
            </a:r>
            <a:r>
              <a:rPr sz="1600" b="0">
                <a:solidFill>
                  <a:srgbClr val="1F2A37"/>
                </a:solidFill>
                <a:latin typeface="Calibri"/>
              </a:rPr>
              <a:t> — use the email linked to the parent's StudentAid.gov account</a:t>
            </a:r>
          </a:p>
          <a:p>
            <a:pPr marL="256032" indent="-237744" algn="l">
              <a:spcAft>
                <a:spcPts val="600"/>
              </a:spcAft>
              <a:buClr>
                <a:srgbClr val="007582"/>
              </a:buClr>
              <a:buFont typeface="Arial"/>
              <a:buChar char="•"/>
            </a:pPr>
            <a:r>
              <a:rPr sz="1600" b="0">
                <a:solidFill>
                  <a:srgbClr val="1F2A37"/>
                </a:solidFill>
                <a:latin typeface="Calibri"/>
              </a:rPr>
              <a:t>Select </a:t>
            </a:r>
            <a:r>
              <a:rPr sz="1600" b="1">
                <a:solidFill>
                  <a:srgbClr val="1F2A37"/>
                </a:solidFill>
                <a:latin typeface="Calibri"/>
              </a:rPr>
              <a:t>Send Invite</a:t>
            </a:r>
            <a:r>
              <a:rPr sz="1600" b="0">
                <a:solidFill>
                  <a:srgbClr val="1F2A37"/>
                </a:solidFill>
                <a:latin typeface="Calibri"/>
              </a:rPr>
              <a:t> and confirm</a:t>
            </a:r>
          </a:p>
        </p:txBody>
      </p:sp>
      <p:sp>
        <p:nvSpPr>
          <p:cNvPr id="4" name="TextBox 3"/>
          <p:cNvSpPr txBox="1"/>
          <p:nvPr/>
        </p:nvSpPr>
        <p:spPr>
          <a:xfrm>
            <a:off x="6217920" y="1325880"/>
            <a:ext cx="5394960" cy="141732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600" b="0">
                <a:solidFill>
                  <a:srgbClr val="1F2A37"/>
                </a:solidFill>
                <a:latin typeface="Calibri"/>
              </a:rPr>
              <a:t>Or share the </a:t>
            </a:r>
            <a:r>
              <a:rPr sz="1600" b="1">
                <a:solidFill>
                  <a:srgbClr val="1F2A37"/>
                </a:solidFill>
                <a:latin typeface="Calibri"/>
              </a:rPr>
              <a:t>invite link</a:t>
            </a:r>
            <a:r>
              <a:rPr sz="1600" b="0">
                <a:solidFill>
                  <a:srgbClr val="1F2A37"/>
                </a:solidFill>
                <a:latin typeface="Calibri"/>
              </a:rPr>
              <a:t> or </a:t>
            </a:r>
            <a:r>
              <a:rPr sz="1600" b="1">
                <a:solidFill>
                  <a:srgbClr val="1F2A37"/>
                </a:solidFill>
                <a:latin typeface="Calibri"/>
              </a:rPr>
              <a:t>invite code</a:t>
            </a:r>
            <a:r>
              <a:rPr sz="1600" b="0">
                <a:solidFill>
                  <a:srgbClr val="1F2A37"/>
                </a:solidFill>
                <a:latin typeface="Calibri"/>
              </a:rPr>
              <a:t> by text or email</a:t>
            </a:r>
          </a:p>
        </p:txBody>
      </p:sp>
      <p:pic>
        <p:nvPicPr>
          <p:cNvPr id="5" name="Screenshot" descr="Screenshot of the Invite One Parent to This FAFSA Form page, with an email field to invite a parent contributor and a Send Invite button."/>
          <p:cNvPicPr>
            <a:picLocks noChangeAspect="1"/>
          </p:cNvPicPr>
          <p:nvPr/>
        </p:nvPicPr>
        <p:blipFill>
          <a:blip r:embed="rId3"/>
          <a:stretch>
            <a:fillRect/>
          </a:stretch>
        </p:blipFill>
        <p:spPr>
          <a:xfrm>
            <a:off x="1886835" y="2880360"/>
            <a:ext cx="4095974" cy="2971800"/>
          </a:xfrm>
          <a:prstGeom prst="rect">
            <a:avLst/>
          </a:prstGeom>
          <a:ln w="9525">
            <a:solidFill>
              <a:srgbClr val="B8C2C8"/>
            </a:solidFill>
          </a:ln>
        </p:spPr>
      </p:pic>
      <p:pic>
        <p:nvPicPr>
          <p:cNvPr id="6" name="Screenshot" descr="Screenshot of the Parent Contributor confirmation page showing the invite was sent to the parent's email, with other ways to send the invite: a copyable invite link and an invite code."/>
          <p:cNvPicPr>
            <a:picLocks noChangeAspect="1"/>
          </p:cNvPicPr>
          <p:nvPr/>
        </p:nvPicPr>
        <p:blipFill>
          <a:blip r:embed="rId4"/>
          <a:stretch>
            <a:fillRect/>
          </a:stretch>
        </p:blipFill>
        <p:spPr>
          <a:xfrm>
            <a:off x="6302849" y="2880360"/>
            <a:ext cx="3971834" cy="2971800"/>
          </a:xfrm>
          <a:prstGeom prst="rect">
            <a:avLst/>
          </a:prstGeom>
          <a:ln w="9525">
            <a:solidFill>
              <a:srgbClr val="B8C2C8"/>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Student Signature</a:t>
            </a:r>
          </a:p>
        </p:txBody>
      </p:sp>
      <p:sp>
        <p:nvSpPr>
          <p:cNvPr id="3" name="TextBox 2"/>
          <p:cNvSpPr txBox="1"/>
          <p:nvPr/>
        </p:nvSpPr>
        <p:spPr>
          <a:xfrm>
            <a:off x="548640" y="1325880"/>
            <a:ext cx="4434840" cy="338328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600" b="0">
                <a:solidFill>
                  <a:srgbClr val="1F2A37"/>
                </a:solidFill>
                <a:latin typeface="Calibri"/>
              </a:rPr>
              <a:t>Select </a:t>
            </a:r>
            <a:r>
              <a:rPr sz="1600" b="1">
                <a:solidFill>
                  <a:srgbClr val="1F2A37"/>
                </a:solidFill>
                <a:latin typeface="Calibri"/>
              </a:rPr>
              <a:t>View Terms &amp; Conditions</a:t>
            </a:r>
            <a:r>
              <a:rPr sz="1600" b="0">
                <a:solidFill>
                  <a:srgbClr val="1F2A37"/>
                </a:solidFill>
                <a:latin typeface="Calibri"/>
              </a:rPr>
              <a:t> and read them</a:t>
            </a:r>
          </a:p>
          <a:p>
            <a:pPr marL="256032" indent="-237744" algn="l">
              <a:spcAft>
                <a:spcPts val="600"/>
              </a:spcAft>
              <a:buClr>
                <a:srgbClr val="007582"/>
              </a:buClr>
              <a:buFont typeface="Arial"/>
              <a:buChar char="•"/>
            </a:pPr>
            <a:r>
              <a:rPr sz="1600" b="0">
                <a:solidFill>
                  <a:srgbClr val="1F2A37"/>
                </a:solidFill>
                <a:latin typeface="Calibri"/>
              </a:rPr>
              <a:t>Check the box to agree — this is your electronic signature</a:t>
            </a:r>
          </a:p>
          <a:p>
            <a:pPr marL="256032" indent="-237744" algn="l">
              <a:spcAft>
                <a:spcPts val="600"/>
              </a:spcAft>
              <a:buClr>
                <a:srgbClr val="007582"/>
              </a:buClr>
              <a:buFont typeface="Arial"/>
              <a:buChar char="•"/>
            </a:pPr>
            <a:r>
              <a:rPr sz="1600" b="0">
                <a:solidFill>
                  <a:srgbClr val="1F2A37"/>
                </a:solidFill>
                <a:latin typeface="Calibri"/>
              </a:rPr>
              <a:t>Select </a:t>
            </a:r>
            <a:r>
              <a:rPr sz="1600" b="1">
                <a:solidFill>
                  <a:srgbClr val="1F2A37"/>
                </a:solidFill>
                <a:latin typeface="Calibri"/>
              </a:rPr>
              <a:t>Finish Student Section</a:t>
            </a:r>
          </a:p>
          <a:p>
            <a:pPr marL="256032" indent="-237744" algn="l">
              <a:spcAft>
                <a:spcPts val="600"/>
              </a:spcAft>
              <a:buClr>
                <a:srgbClr val="007582"/>
              </a:buClr>
              <a:buFont typeface="Arial"/>
              <a:buChar char="•"/>
            </a:pPr>
            <a:r>
              <a:rPr sz="1600" b="1">
                <a:solidFill>
                  <a:srgbClr val="1F2A37"/>
                </a:solidFill>
                <a:latin typeface="Calibri"/>
              </a:rPr>
              <a:t>The FAFSA® is not done until it is signed!</a:t>
            </a:r>
          </a:p>
        </p:txBody>
      </p:sp>
      <p:pic>
        <p:nvPicPr>
          <p:cNvPr id="4" name="Screenshot" descr="Screenshot of the Terms and Conditions area at the bottom of the review page. Terms and conditions are marked Viewed, the checkbox stating the student agrees to the terms is checked, a notice says the form isn't ready to submit because a contributor still needs to complete their section, and there is a Finish Student Section button."/>
          <p:cNvPicPr>
            <a:picLocks noChangeAspect="1"/>
          </p:cNvPicPr>
          <p:nvPr/>
        </p:nvPicPr>
        <p:blipFill>
          <a:blip r:embed="rId3"/>
          <a:stretch>
            <a:fillRect/>
          </a:stretch>
        </p:blipFill>
        <p:spPr>
          <a:xfrm>
            <a:off x="6016603" y="1325880"/>
            <a:ext cx="4864904" cy="4526280"/>
          </a:xfrm>
          <a:prstGeom prst="rect">
            <a:avLst/>
          </a:prstGeom>
          <a:ln w="9525">
            <a:solidFill>
              <a:srgbClr val="B8C2C8"/>
            </a:solidFill>
          </a:ln>
        </p:spPr>
      </p:pic>
      <p:sp>
        <p:nvSpPr>
          <p:cNvPr id="5" name="Rounded Rectangle 4">
            <a:extLst>
              <a:ext uri="{C183D7F6-B498-43B3-948B-1728B52AA6E4}">
                <adec:decorative xmlns:adec="http://schemas.microsoft.com/office/drawing/2017/decorative" val="1"/>
              </a:ext>
            </a:extLst>
          </p:cNvPr>
          <p:cNvSpPr/>
          <p:nvPr/>
        </p:nvSpPr>
        <p:spPr>
          <a:xfrm>
            <a:off x="548640" y="4892040"/>
            <a:ext cx="4434840" cy="960120"/>
          </a:xfrm>
          <a:prstGeom prst="roundRect">
            <a:avLst>
              <a:gd name="adj" fmla="val 8000"/>
            </a:avLst>
          </a:prstGeom>
          <a:solidFill>
            <a:srgbClr val="FFF4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a:extLst>
              <a:ext uri="{C183D7F6-B498-43B3-948B-1728B52AA6E4}">
                <adec:decorative xmlns:adec="http://schemas.microsoft.com/office/drawing/2017/decorative" val="1"/>
              </a:ext>
            </a:extLst>
          </p:cNvPr>
          <p:cNvSpPr/>
          <p:nvPr/>
        </p:nvSpPr>
        <p:spPr>
          <a:xfrm>
            <a:off x="685800" y="5029200"/>
            <a:ext cx="411480" cy="411480"/>
          </a:xfrm>
          <a:prstGeom prst="ellipse">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warn_w.png">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6325" y="5119725"/>
            <a:ext cx="230428" cy="230428"/>
          </a:xfrm>
          <a:prstGeom prst="rect">
            <a:avLst/>
          </a:prstGeom>
        </p:spPr>
      </p:pic>
      <p:sp>
        <p:nvSpPr>
          <p:cNvPr id="8" name="TextBox 7"/>
          <p:cNvSpPr txBox="1"/>
          <p:nvPr/>
        </p:nvSpPr>
        <p:spPr>
          <a:xfrm>
            <a:off x="1207007" y="4983480"/>
            <a:ext cx="3657599" cy="777240"/>
          </a:xfrm>
          <a:prstGeom prst="rect">
            <a:avLst/>
          </a:prstGeom>
          <a:noFill/>
        </p:spPr>
        <p:txBody>
          <a:bodyPr wrap="square" lIns="45720" tIns="27432" rIns="45720" bIns="27432" anchor="ctr">
            <a:spAutoFit/>
          </a:bodyPr>
          <a:lstStyle/>
          <a:p>
            <a:pPr algn="l">
              <a:spcAft>
                <a:spcPts val="600"/>
              </a:spcAft>
              <a:buNone/>
            </a:pPr>
            <a:r>
              <a:rPr sz="1400" b="1">
                <a:solidFill>
                  <a:srgbClr val="5A3E00"/>
                </a:solidFill>
                <a:latin typeface="Calibri"/>
              </a:rPr>
              <a:t>Reminder:</a:t>
            </a:r>
            <a:r>
              <a:rPr sz="1400" b="0">
                <a:solidFill>
                  <a:srgbClr val="5A3E00"/>
                </a:solidFill>
                <a:latin typeface="Calibri"/>
              </a:rPr>
              <a:t> An unsigned FAFSA is never processed. Both the student and the contributor must sign.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Student Section Complete</a:t>
            </a:r>
          </a:p>
        </p:txBody>
      </p:sp>
      <p:sp>
        <p:nvSpPr>
          <p:cNvPr id="3" name="TextBox 2"/>
          <p:cNvSpPr txBox="1"/>
          <p:nvPr/>
        </p:nvSpPr>
        <p:spPr>
          <a:xfrm>
            <a:off x="548640" y="1325880"/>
            <a:ext cx="4434840" cy="452628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600" b="0">
                <a:solidFill>
                  <a:srgbClr val="1F2A37"/>
                </a:solidFill>
                <a:latin typeface="Calibri"/>
              </a:rPr>
              <a:t>Status shows </a:t>
            </a:r>
            <a:r>
              <a:rPr sz="1600" b="1">
                <a:solidFill>
                  <a:srgbClr val="1F2A37"/>
                </a:solidFill>
                <a:latin typeface="Calibri"/>
              </a:rPr>
              <a:t>Pending Submission</a:t>
            </a:r>
          </a:p>
          <a:p>
            <a:pPr marL="256032" indent="-237744" algn="l">
              <a:spcAft>
                <a:spcPts val="600"/>
              </a:spcAft>
              <a:buClr>
                <a:srgbClr val="007582"/>
              </a:buClr>
              <a:buFont typeface="Arial"/>
              <a:buChar char="•"/>
            </a:pPr>
            <a:r>
              <a:rPr sz="1600" b="0">
                <a:solidFill>
                  <a:srgbClr val="1F2A37"/>
                </a:solidFill>
                <a:latin typeface="Calibri"/>
              </a:rPr>
              <a:t>The FAFSA® can't be processed until the parent completes and signs their section</a:t>
            </a:r>
          </a:p>
          <a:p>
            <a:pPr marL="256032" indent="-237744" algn="l">
              <a:spcAft>
                <a:spcPts val="600"/>
              </a:spcAft>
              <a:buClr>
                <a:srgbClr val="007582"/>
              </a:buClr>
              <a:buFont typeface="Arial"/>
              <a:buChar char="•"/>
            </a:pPr>
            <a:r>
              <a:rPr sz="1600" b="0">
                <a:solidFill>
                  <a:srgbClr val="1F2A37"/>
                </a:solidFill>
                <a:latin typeface="Calibri"/>
              </a:rPr>
              <a:t>Track the invite and manage contributors with </a:t>
            </a:r>
            <a:r>
              <a:rPr sz="1600" b="1">
                <a:solidFill>
                  <a:srgbClr val="1F2A37"/>
                </a:solidFill>
                <a:latin typeface="Calibri"/>
              </a:rPr>
              <a:t>View Status</a:t>
            </a:r>
          </a:p>
          <a:p>
            <a:pPr marL="256032" indent="-237744" algn="l">
              <a:spcAft>
                <a:spcPts val="600"/>
              </a:spcAft>
              <a:buClr>
                <a:srgbClr val="007582"/>
              </a:buClr>
              <a:buFont typeface="Arial"/>
              <a:buChar char="•"/>
            </a:pPr>
            <a:r>
              <a:rPr sz="1600" b="0">
                <a:solidFill>
                  <a:srgbClr val="1F2A37"/>
                </a:solidFill>
                <a:latin typeface="Calibri"/>
              </a:rPr>
              <a:t>The student also receives a confirmation email</a:t>
            </a:r>
          </a:p>
        </p:txBody>
      </p:sp>
      <p:pic>
        <p:nvPicPr>
          <p:cNvPr id="4" name="Screenshot" descr="Screenshot of the student completion page titled Pending Submission, Check With Your Contributor. It explains that the dependent student's FAFSA form is not complete until a parent fills in the contributor section and signs it, lists the parent contributor with an Invite Sent status, and has a View Status button."/>
          <p:cNvPicPr>
            <a:picLocks noChangeAspect="1"/>
          </p:cNvPicPr>
          <p:nvPr/>
        </p:nvPicPr>
        <p:blipFill>
          <a:blip r:embed="rId3"/>
          <a:stretch>
            <a:fillRect/>
          </a:stretch>
        </p:blipFill>
        <p:spPr>
          <a:xfrm>
            <a:off x="5257799" y="1325880"/>
            <a:ext cx="6382512" cy="4077716"/>
          </a:xfrm>
          <a:prstGeom prst="rect">
            <a:avLst/>
          </a:prstGeom>
          <a:ln w="9525">
            <a:solidFill>
              <a:srgbClr val="B8C2C8"/>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Contributor Accepts Invitation</a:t>
            </a:r>
          </a:p>
        </p:txBody>
      </p:sp>
      <p:sp>
        <p:nvSpPr>
          <p:cNvPr id="3" name="TextBox 2"/>
          <p:cNvSpPr txBox="1"/>
          <p:nvPr/>
        </p:nvSpPr>
        <p:spPr>
          <a:xfrm>
            <a:off x="548640" y="1325880"/>
            <a:ext cx="3931920" cy="4526280"/>
          </a:xfrm>
          <a:prstGeom prst="rect">
            <a:avLst/>
          </a:prstGeom>
          <a:noFill/>
        </p:spPr>
        <p:txBody>
          <a:bodyPr wrap="square" lIns="45720" tIns="27432" rIns="45720" bIns="27432" anchor="t">
            <a:spAutoFit/>
          </a:bodyPr>
          <a:lstStyle/>
          <a:p>
            <a:pPr marL="256032" indent="-237744" algn="l">
              <a:spcAft>
                <a:spcPts val="600"/>
              </a:spcAft>
              <a:buFont typeface="+mj-lt"/>
              <a:buAutoNum type="arabicPeriod"/>
            </a:pPr>
            <a:r>
              <a:rPr sz="1500" b="0">
                <a:solidFill>
                  <a:srgbClr val="1F2A37"/>
                </a:solidFill>
                <a:latin typeface="Calibri"/>
              </a:rPr>
              <a:t>Open the email from Federal Student Aid and select </a:t>
            </a:r>
            <a:r>
              <a:rPr sz="1500" b="1">
                <a:solidFill>
                  <a:srgbClr val="1F2A37"/>
                </a:solidFill>
                <a:latin typeface="Calibri"/>
              </a:rPr>
              <a:t>Accept My Invite</a:t>
            </a:r>
          </a:p>
          <a:p>
            <a:pPr marL="256032" indent="-237744" algn="l">
              <a:spcAft>
                <a:spcPts val="600"/>
              </a:spcAft>
              <a:buFont typeface="+mj-lt"/>
              <a:buAutoNum type="arabicPeriod"/>
            </a:pPr>
            <a:r>
              <a:rPr sz="1500" b="0">
                <a:solidFill>
                  <a:srgbClr val="1F2A37"/>
                </a:solidFill>
                <a:latin typeface="Calibri"/>
              </a:rPr>
              <a:t>Select </a:t>
            </a:r>
            <a:r>
              <a:rPr sz="1500" b="1">
                <a:solidFill>
                  <a:srgbClr val="1F2A37"/>
                </a:solidFill>
                <a:latin typeface="Calibri"/>
              </a:rPr>
              <a:t>Login to Accept Invite</a:t>
            </a:r>
            <a:r>
              <a:rPr sz="1500" b="0">
                <a:solidFill>
                  <a:srgbClr val="1F2A37"/>
                </a:solidFill>
                <a:latin typeface="Calibri"/>
              </a:rPr>
              <a:t> and log in with the </a:t>
            </a:r>
            <a:r>
              <a:rPr sz="1500" b="1">
                <a:solidFill>
                  <a:srgbClr val="1F2A37"/>
                </a:solidFill>
                <a:latin typeface="Calibri"/>
              </a:rPr>
              <a:t>parent's own</a:t>
            </a:r>
            <a:r>
              <a:rPr sz="1500" b="0">
                <a:solidFill>
                  <a:srgbClr val="1F2A37"/>
                </a:solidFill>
                <a:latin typeface="Calibri"/>
              </a:rPr>
              <a:t> StudentAid.gov account</a:t>
            </a:r>
          </a:p>
          <a:p>
            <a:pPr marL="256032" indent="-237744" algn="l">
              <a:spcAft>
                <a:spcPts val="600"/>
              </a:spcAft>
              <a:buFont typeface="+mj-lt"/>
              <a:buAutoNum type="arabicPeriod"/>
            </a:pPr>
            <a:r>
              <a:rPr sz="1500" b="0">
                <a:solidFill>
                  <a:srgbClr val="1F2A37"/>
                </a:solidFill>
                <a:latin typeface="Calibri"/>
              </a:rPr>
              <a:t>The invite code is filled in for you — select </a:t>
            </a:r>
            <a:r>
              <a:rPr sz="1500" b="1">
                <a:solidFill>
                  <a:srgbClr val="1F2A37"/>
                </a:solidFill>
                <a:latin typeface="Calibri"/>
              </a:rPr>
              <a:t>Accept Invite</a:t>
            </a:r>
          </a:p>
          <a:p>
            <a:pPr marL="256032" indent="-237744" algn="l">
              <a:spcAft>
                <a:spcPts val="600"/>
              </a:spcAft>
              <a:buFont typeface="+mj-lt"/>
              <a:buAutoNum type="arabicPeriod"/>
            </a:pPr>
            <a:r>
              <a:rPr sz="1500" b="0">
                <a:solidFill>
                  <a:srgbClr val="1F2A37"/>
                </a:solidFill>
                <a:latin typeface="Calibri"/>
              </a:rPr>
              <a:t>Or go to StudentAid.gov/fafsa → </a:t>
            </a:r>
            <a:r>
              <a:rPr sz="1500" b="1">
                <a:solidFill>
                  <a:srgbClr val="1F2A37"/>
                </a:solidFill>
                <a:latin typeface="Calibri"/>
              </a:rPr>
              <a:t>Accept an Invitation</a:t>
            </a:r>
            <a:r>
              <a:rPr sz="1500" b="0">
                <a:solidFill>
                  <a:srgbClr val="1F2A37"/>
                </a:solidFill>
                <a:latin typeface="Calibri"/>
              </a:rPr>
              <a:t> and enter the code</a:t>
            </a:r>
          </a:p>
        </p:txBody>
      </p:sp>
      <p:pic>
        <p:nvPicPr>
          <p:cNvPr id="4" name="Screenshot" descr="Screenshot of the contributor invitation email titled George's FAFSA Form Is Almost Done, explaining that most people take 8 minutes or less to fill out their section, with an Accept My Invite button and a large invite code."/>
          <p:cNvPicPr>
            <a:picLocks noChangeAspect="1"/>
          </p:cNvPicPr>
          <p:nvPr/>
        </p:nvPicPr>
        <p:blipFill>
          <a:blip r:embed="rId3"/>
          <a:stretch>
            <a:fillRect/>
          </a:stretch>
        </p:blipFill>
        <p:spPr>
          <a:xfrm>
            <a:off x="4754879" y="1325880"/>
            <a:ext cx="2175959" cy="3835898"/>
          </a:xfrm>
          <a:prstGeom prst="rect">
            <a:avLst/>
          </a:prstGeom>
          <a:ln w="9525">
            <a:solidFill>
              <a:srgbClr val="B8C2C8"/>
            </a:solidFill>
          </a:ln>
        </p:spPr>
      </p:pic>
      <p:pic>
        <p:nvPicPr>
          <p:cNvPr id="5" name="Screenshot" descr="Screenshot of the Accept FAFSA Invitation page with the invitation code entered in the Invitation Code field and an Accept Invite button, noting the section takes about 8 minutes."/>
          <p:cNvPicPr>
            <a:picLocks noChangeAspect="1"/>
          </p:cNvPicPr>
          <p:nvPr/>
        </p:nvPicPr>
        <p:blipFill>
          <a:blip r:embed="rId4"/>
          <a:stretch>
            <a:fillRect/>
          </a:stretch>
        </p:blipFill>
        <p:spPr>
          <a:xfrm>
            <a:off x="7159439" y="1325880"/>
            <a:ext cx="4480872" cy="3835898"/>
          </a:xfrm>
          <a:prstGeom prst="rect">
            <a:avLst/>
          </a:prstGeom>
          <a:ln w="9525">
            <a:solidFill>
              <a:srgbClr val="B8C2C8"/>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Special Circumstances</a:t>
            </a:r>
          </a:p>
        </p:txBody>
      </p:sp>
      <p:sp>
        <p:nvSpPr>
          <p:cNvPr id="3" name="TextBox 2"/>
          <p:cNvSpPr txBox="1"/>
          <p:nvPr/>
        </p:nvSpPr>
        <p:spPr>
          <a:xfrm>
            <a:off x="548640" y="1325880"/>
            <a:ext cx="4526280" cy="4595104"/>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2000" b="0" dirty="0">
                <a:solidFill>
                  <a:srgbClr val="1F2A37"/>
                </a:solidFill>
                <a:latin typeface="Calibri"/>
              </a:rPr>
              <a:t>A change or situation the FAFSA doesn't show, because it uses </a:t>
            </a:r>
            <a:r>
              <a:rPr sz="2000" b="1" dirty="0">
                <a:solidFill>
                  <a:srgbClr val="1F2A37"/>
                </a:solidFill>
                <a:latin typeface="Calibri"/>
              </a:rPr>
              <a:t>2025</a:t>
            </a:r>
            <a:r>
              <a:rPr sz="2000" b="0" dirty="0">
                <a:solidFill>
                  <a:srgbClr val="1F2A37"/>
                </a:solidFill>
                <a:latin typeface="Calibri"/>
              </a:rPr>
              <a:t> income</a:t>
            </a:r>
          </a:p>
          <a:p>
            <a:pPr marL="256032" indent="-237744" algn="l">
              <a:spcAft>
                <a:spcPts val="600"/>
              </a:spcAft>
              <a:buClr>
                <a:srgbClr val="007582"/>
              </a:buClr>
              <a:buFont typeface="Arial"/>
              <a:buChar char="•"/>
            </a:pPr>
            <a:r>
              <a:rPr sz="2000" b="0" dirty="0">
                <a:solidFill>
                  <a:srgbClr val="1F2A37"/>
                </a:solidFill>
                <a:latin typeface="Calibri"/>
              </a:rPr>
              <a:t>Does </a:t>
            </a:r>
            <a:r>
              <a:rPr sz="2000" b="1" dirty="0">
                <a:solidFill>
                  <a:srgbClr val="1F2A37"/>
                </a:solidFill>
                <a:latin typeface="Calibri"/>
              </a:rPr>
              <a:t>not</a:t>
            </a:r>
            <a:r>
              <a:rPr sz="2000" b="0" dirty="0">
                <a:solidFill>
                  <a:srgbClr val="1F2A37"/>
                </a:solidFill>
                <a:latin typeface="Calibri"/>
              </a:rPr>
              <a:t> change dependency status (unlike unusual circumstances)</a:t>
            </a:r>
            <a:endParaRPr lang="en-US" sz="2000" b="0" dirty="0">
              <a:solidFill>
                <a:srgbClr val="1F2A37"/>
              </a:solidFill>
              <a:latin typeface="Calibri"/>
            </a:endParaRPr>
          </a:p>
          <a:p>
            <a:pPr marL="18288" algn="l">
              <a:spcAft>
                <a:spcPts val="600"/>
              </a:spcAft>
              <a:buClr>
                <a:srgbClr val="007582"/>
              </a:buClr>
            </a:pPr>
            <a:endParaRPr sz="2000" b="0" dirty="0">
              <a:solidFill>
                <a:srgbClr val="1F2A37"/>
              </a:solidFill>
              <a:latin typeface="Calibri"/>
            </a:endParaRPr>
          </a:p>
          <a:p>
            <a:pPr marL="256032" indent="-237744" algn="l">
              <a:spcAft>
                <a:spcPts val="600"/>
              </a:spcAft>
              <a:buClr>
                <a:srgbClr val="007582"/>
              </a:buClr>
              <a:buFont typeface="Arial"/>
              <a:buChar char="•"/>
            </a:pPr>
            <a:r>
              <a:rPr sz="2000" b="1" dirty="0">
                <a:solidFill>
                  <a:srgbClr val="1F2A37"/>
                </a:solidFill>
                <a:latin typeface="Calibri"/>
              </a:rPr>
              <a:t>What to do:</a:t>
            </a:r>
          </a:p>
          <a:p>
            <a:pPr marL="530352" indent="-237744" algn="l">
              <a:spcAft>
                <a:spcPts val="600"/>
              </a:spcAft>
              <a:buClr>
                <a:srgbClr val="007582"/>
              </a:buClr>
              <a:buFont typeface="Arial"/>
              <a:buChar char="–"/>
            </a:pPr>
            <a:r>
              <a:rPr sz="2000" b="0" dirty="0">
                <a:solidFill>
                  <a:srgbClr val="1F2A37"/>
                </a:solidFill>
                <a:latin typeface="Calibri"/>
              </a:rPr>
              <a:t>Submit the FAFSA first</a:t>
            </a:r>
          </a:p>
          <a:p>
            <a:pPr marL="530352" indent="-237744" algn="l">
              <a:spcAft>
                <a:spcPts val="600"/>
              </a:spcAft>
              <a:buClr>
                <a:srgbClr val="007582"/>
              </a:buClr>
              <a:buFont typeface="Arial"/>
              <a:buChar char="–"/>
            </a:pPr>
            <a:r>
              <a:rPr sz="2000" b="0" dirty="0">
                <a:solidFill>
                  <a:srgbClr val="1F2A37"/>
                </a:solidFill>
                <a:latin typeface="Calibri"/>
              </a:rPr>
              <a:t>Contact each college's financial aid office</a:t>
            </a:r>
          </a:p>
          <a:p>
            <a:pPr marL="530352" indent="-237744" algn="l">
              <a:spcAft>
                <a:spcPts val="600"/>
              </a:spcAft>
              <a:buClr>
                <a:srgbClr val="007582"/>
              </a:buClr>
              <a:buFont typeface="Arial"/>
              <a:buChar char="–"/>
            </a:pPr>
            <a:r>
              <a:rPr sz="2000" b="0" dirty="0">
                <a:solidFill>
                  <a:srgbClr val="1F2A37"/>
                </a:solidFill>
                <a:latin typeface="Calibri"/>
              </a:rPr>
              <a:t>Provide documentation if asked</a:t>
            </a:r>
          </a:p>
          <a:p>
            <a:pPr marL="256032" indent="-237744" algn="l">
              <a:spcAft>
                <a:spcPts val="600"/>
              </a:spcAft>
              <a:buClr>
                <a:srgbClr val="007582"/>
              </a:buClr>
              <a:buFont typeface="Arial"/>
              <a:buChar char="•"/>
            </a:pPr>
            <a:r>
              <a:rPr sz="2000" b="0" dirty="0">
                <a:solidFill>
                  <a:srgbClr val="1F2A37"/>
                </a:solidFill>
                <a:latin typeface="Calibri"/>
              </a:rPr>
              <a:t>Each college decides; decisions can't be appealed to the U.S. Department of Education</a:t>
            </a:r>
          </a:p>
        </p:txBody>
      </p:sp>
      <p:pic>
        <p:nvPicPr>
          <p:cNvPr id="4" name="Image" descr="Word cloud of possible special circumstances: job loss, reduced income, divorce or separation, death of a parent, medical or dental bills, disability expenses, dependent care costs, private school tuition, natural disaster, one-time income such as an IRA rollover, retirement or severance pay, military deployment, family member in college, business losses, elder care, and unemployment."/>
          <p:cNvPicPr>
            <a:picLocks noChangeAspect="1"/>
          </p:cNvPicPr>
          <p:nvPr/>
        </p:nvPicPr>
        <p:blipFill>
          <a:blip r:embed="rId3"/>
          <a:stretch>
            <a:fillRect/>
          </a:stretch>
        </p:blipFill>
        <p:spPr>
          <a:xfrm>
            <a:off x="5349240" y="1011383"/>
            <a:ext cx="6263640" cy="431642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Maryland State Financial Aid</a:t>
            </a:r>
          </a:p>
        </p:txBody>
      </p:sp>
      <p:pic>
        <p:nvPicPr>
          <p:cNvPr id="3" name="Image" descr="Maryland Higher Education Commission logo with a Maryland flag design and a graduation cap, and the tagline Engage, Inform, Support."/>
          <p:cNvPicPr>
            <a:picLocks noChangeAspect="1"/>
          </p:cNvPicPr>
          <p:nvPr/>
        </p:nvPicPr>
        <p:blipFill>
          <a:blip r:embed="rId3"/>
          <a:stretch>
            <a:fillRect/>
          </a:stretch>
        </p:blipFill>
        <p:spPr>
          <a:xfrm>
            <a:off x="7863840" y="1479907"/>
            <a:ext cx="3749039" cy="3395264"/>
          </a:xfrm>
          <a:prstGeom prst="rect">
            <a:avLst/>
          </a:prstGeom>
        </p:spPr>
      </p:pic>
      <p:sp>
        <p:nvSpPr>
          <p:cNvPr id="4" name="TextBox 3"/>
          <p:cNvSpPr txBox="1"/>
          <p:nvPr/>
        </p:nvSpPr>
        <p:spPr>
          <a:xfrm>
            <a:off x="548640" y="1325880"/>
            <a:ext cx="6949440" cy="914400"/>
          </a:xfrm>
          <a:prstGeom prst="rect">
            <a:avLst/>
          </a:prstGeom>
          <a:noFill/>
        </p:spPr>
        <p:txBody>
          <a:bodyPr wrap="square" lIns="45720" tIns="27432" rIns="45720" bIns="27432" anchor="t">
            <a:spAutoFit/>
          </a:bodyPr>
          <a:lstStyle/>
          <a:p>
            <a:pPr algn="l">
              <a:spcAft>
                <a:spcPts val="600"/>
              </a:spcAft>
              <a:buNone/>
            </a:pPr>
            <a:r>
              <a:rPr sz="1700" b="0">
                <a:solidFill>
                  <a:srgbClr val="1F2A37"/>
                </a:solidFill>
                <a:latin typeface="Calibri"/>
              </a:rPr>
              <a:t>Administered by the </a:t>
            </a:r>
            <a:r>
              <a:rPr sz="1700" b="1">
                <a:solidFill>
                  <a:srgbClr val="1F2A37"/>
                </a:solidFill>
                <a:latin typeface="Calibri"/>
              </a:rPr>
              <a:t>Maryland Higher Education Commission (MHEC)</a:t>
            </a:r>
            <a:r>
              <a:rPr sz="1700" b="0">
                <a:solidFill>
                  <a:srgbClr val="1F2A37"/>
                </a:solidFill>
                <a:latin typeface="Calibri"/>
              </a:rPr>
              <a:t> Office of Student Financial Assistance</a:t>
            </a:r>
          </a:p>
        </p:txBody>
      </p:sp>
      <p:sp>
        <p:nvSpPr>
          <p:cNvPr id="5" name="Oval 4">
            <a:extLst>
              <a:ext uri="{C183D7F6-B498-43B3-948B-1728B52AA6E4}">
                <adec:decorative xmlns:adec="http://schemas.microsoft.com/office/drawing/2017/decorative" val="1"/>
              </a:ext>
            </a:extLst>
          </p:cNvPr>
          <p:cNvSpPr/>
          <p:nvPr/>
        </p:nvSpPr>
        <p:spPr>
          <a:xfrm>
            <a:off x="548640" y="2468880"/>
            <a:ext cx="594360" cy="59436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calendar_w.png">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9399" y="2599639"/>
            <a:ext cx="332841" cy="332841"/>
          </a:xfrm>
          <a:prstGeom prst="rect">
            <a:avLst/>
          </a:prstGeom>
        </p:spPr>
      </p:pic>
      <p:sp>
        <p:nvSpPr>
          <p:cNvPr id="7" name="TextBox 6"/>
          <p:cNvSpPr txBox="1"/>
          <p:nvPr/>
        </p:nvSpPr>
        <p:spPr>
          <a:xfrm>
            <a:off x="1325880" y="2377440"/>
            <a:ext cx="6217920" cy="1051560"/>
          </a:xfrm>
          <a:prstGeom prst="rect">
            <a:avLst/>
          </a:prstGeom>
          <a:noFill/>
        </p:spPr>
        <p:txBody>
          <a:bodyPr wrap="square" lIns="45720" tIns="27432" rIns="45720" bIns="27432" anchor="t">
            <a:spAutoFit/>
          </a:bodyPr>
          <a:lstStyle/>
          <a:p>
            <a:pPr algn="l">
              <a:spcAft>
                <a:spcPts val="200"/>
              </a:spcAft>
              <a:buNone/>
            </a:pPr>
            <a:r>
              <a:rPr sz="1600" b="0">
                <a:solidFill>
                  <a:srgbClr val="1F2A37"/>
                </a:solidFill>
                <a:latin typeface="Calibri"/>
              </a:rPr>
              <a:t>File the FAFSA by </a:t>
            </a:r>
            <a:r>
              <a:rPr sz="1600" b="1">
                <a:solidFill>
                  <a:srgbClr val="1F2A37"/>
                </a:solidFill>
                <a:latin typeface="Calibri"/>
              </a:rPr>
              <a:t>March 1</a:t>
            </a:r>
            <a:r>
              <a:rPr sz="1600" b="0">
                <a:solidFill>
                  <a:srgbClr val="1F2A37"/>
                </a:solidFill>
                <a:latin typeface="Calibri"/>
              </a:rPr>
              <a:t> every year</a:t>
            </a:r>
          </a:p>
          <a:p>
            <a:pPr algn="l">
              <a:spcAft>
                <a:spcPts val="200"/>
              </a:spcAft>
              <a:buNone/>
            </a:pPr>
            <a:r>
              <a:rPr sz="1600" b="0">
                <a:solidFill>
                  <a:srgbClr val="1F2A37"/>
                </a:solidFill>
                <a:latin typeface="Calibri"/>
              </a:rPr>
              <a:t>Most state grants use March 1. Some programs have other deadlines.</a:t>
            </a:r>
          </a:p>
        </p:txBody>
      </p:sp>
      <p:sp>
        <p:nvSpPr>
          <p:cNvPr id="8" name="Oval 7">
            <a:extLst>
              <a:ext uri="{C183D7F6-B498-43B3-948B-1728B52AA6E4}">
                <adec:decorative xmlns:adec="http://schemas.microsoft.com/office/drawing/2017/decorative" val="1"/>
              </a:ext>
            </a:extLst>
          </p:cNvPr>
          <p:cNvSpPr/>
          <p:nvPr/>
        </p:nvSpPr>
        <p:spPr>
          <a:xfrm>
            <a:off x="548640" y="3611880"/>
            <a:ext cx="594360" cy="59436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id_w.png">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79399" y="3742639"/>
            <a:ext cx="332841" cy="332841"/>
          </a:xfrm>
          <a:prstGeom prst="rect">
            <a:avLst/>
          </a:prstGeom>
        </p:spPr>
      </p:pic>
      <p:sp>
        <p:nvSpPr>
          <p:cNvPr id="10" name="TextBox 9"/>
          <p:cNvSpPr txBox="1"/>
          <p:nvPr/>
        </p:nvSpPr>
        <p:spPr>
          <a:xfrm>
            <a:off x="1325880" y="3520440"/>
            <a:ext cx="6217920" cy="1051560"/>
          </a:xfrm>
          <a:prstGeom prst="rect">
            <a:avLst/>
          </a:prstGeom>
          <a:noFill/>
        </p:spPr>
        <p:txBody>
          <a:bodyPr wrap="square" lIns="45720" tIns="27432" rIns="45720" bIns="27432" anchor="t">
            <a:spAutoFit/>
          </a:bodyPr>
          <a:lstStyle/>
          <a:p>
            <a:pPr algn="l">
              <a:spcAft>
                <a:spcPts val="200"/>
              </a:spcAft>
              <a:buNone/>
            </a:pPr>
            <a:r>
              <a:rPr sz="1600" b="0">
                <a:solidFill>
                  <a:srgbClr val="1F2A37"/>
                </a:solidFill>
                <a:latin typeface="Calibri"/>
              </a:rPr>
              <a:t>Create an </a:t>
            </a:r>
            <a:r>
              <a:rPr sz="1600" b="1">
                <a:solidFill>
                  <a:srgbClr val="1F2A37"/>
                </a:solidFill>
                <a:latin typeface="Calibri"/>
              </a:rPr>
              <a:t>MDCAPS</a:t>
            </a:r>
            <a:r>
              <a:rPr sz="1600" b="0">
                <a:solidFill>
                  <a:srgbClr val="1F2A37"/>
                </a:solidFill>
                <a:latin typeface="Calibri"/>
              </a:rPr>
              <a:t> account</a:t>
            </a:r>
          </a:p>
          <a:p>
            <a:pPr algn="l">
              <a:spcAft>
                <a:spcPts val="200"/>
              </a:spcAft>
              <a:buNone/>
            </a:pPr>
            <a:r>
              <a:rPr sz="1600" b="0">
                <a:solidFill>
                  <a:srgbClr val="1F2A37"/>
                </a:solidFill>
                <a:latin typeface="Calibri"/>
              </a:rPr>
              <a:t>MHEC invites you after your FAFSA is received</a:t>
            </a:r>
          </a:p>
        </p:txBody>
      </p:sp>
      <p:sp>
        <p:nvSpPr>
          <p:cNvPr id="11" name="Oval 10">
            <a:extLst>
              <a:ext uri="{C183D7F6-B498-43B3-948B-1728B52AA6E4}">
                <adec:decorative xmlns:adec="http://schemas.microsoft.com/office/drawing/2017/decorative" val="1"/>
              </a:ext>
            </a:extLst>
          </p:cNvPr>
          <p:cNvSpPr/>
          <p:nvPr/>
        </p:nvSpPr>
        <p:spPr>
          <a:xfrm>
            <a:off x="548640" y="4754879"/>
            <a:ext cx="594360" cy="59436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file_w.png">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79399" y="4885639"/>
            <a:ext cx="332841" cy="332841"/>
          </a:xfrm>
          <a:prstGeom prst="rect">
            <a:avLst/>
          </a:prstGeom>
        </p:spPr>
      </p:pic>
      <p:sp>
        <p:nvSpPr>
          <p:cNvPr id="13" name="TextBox 12"/>
          <p:cNvSpPr txBox="1"/>
          <p:nvPr/>
        </p:nvSpPr>
        <p:spPr>
          <a:xfrm>
            <a:off x="1325880" y="4663440"/>
            <a:ext cx="6217920" cy="819712"/>
          </a:xfrm>
          <a:prstGeom prst="rect">
            <a:avLst/>
          </a:prstGeom>
          <a:noFill/>
        </p:spPr>
        <p:txBody>
          <a:bodyPr wrap="square" lIns="45720" tIns="27432" rIns="45720" bIns="27432" anchor="t">
            <a:spAutoFit/>
          </a:bodyPr>
          <a:lstStyle/>
          <a:p>
            <a:pPr algn="l">
              <a:spcAft>
                <a:spcPts val="200"/>
              </a:spcAft>
              <a:buNone/>
            </a:pPr>
            <a:r>
              <a:rPr sz="1600" b="0" dirty="0">
                <a:solidFill>
                  <a:srgbClr val="1F2A37"/>
                </a:solidFill>
                <a:latin typeface="Calibri"/>
              </a:rPr>
              <a:t>Can't file a FAFSA?</a:t>
            </a:r>
          </a:p>
          <a:p>
            <a:pPr algn="l">
              <a:spcAft>
                <a:spcPts val="200"/>
              </a:spcAft>
              <a:buNone/>
            </a:pPr>
            <a:r>
              <a:rPr sz="1600" b="0" dirty="0">
                <a:solidFill>
                  <a:srgbClr val="1F2A37"/>
                </a:solidFill>
                <a:latin typeface="Calibri"/>
              </a:rPr>
              <a:t>Use the Maryland State Financial Aid Application (</a:t>
            </a:r>
            <a:r>
              <a:rPr lang="en-US" sz="1600" dirty="0">
                <a:solidFill>
                  <a:srgbClr val="1F2A37"/>
                </a:solidFill>
                <a:latin typeface="Calibri"/>
              </a:rPr>
              <a:t>MHEC One App</a:t>
            </a:r>
            <a:r>
              <a:rPr sz="1600" b="0" dirty="0">
                <a:solidFill>
                  <a:srgbClr val="1F2A37"/>
                </a:solidFill>
                <a:latin typeface="Calibri"/>
              </a:rPr>
              <a:t>), such as for Maryland Dream Act students</a:t>
            </a:r>
          </a:p>
        </p:txBody>
      </p:sp>
      <p:sp>
        <p:nvSpPr>
          <p:cNvPr id="14" name="TextBox 13"/>
          <p:cNvSpPr txBox="1"/>
          <p:nvPr/>
        </p:nvSpPr>
        <p:spPr>
          <a:xfrm>
            <a:off x="7863840" y="5074920"/>
            <a:ext cx="3749039" cy="731520"/>
          </a:xfrm>
          <a:prstGeom prst="rect">
            <a:avLst/>
          </a:prstGeom>
          <a:noFill/>
        </p:spPr>
        <p:txBody>
          <a:bodyPr wrap="square" lIns="45720" tIns="27432" rIns="45720" bIns="27432" anchor="t">
            <a:spAutoFit/>
          </a:bodyPr>
          <a:lstStyle/>
          <a:p>
            <a:pPr algn="ctr">
              <a:spcAft>
                <a:spcPts val="600"/>
              </a:spcAft>
              <a:buNone/>
            </a:pPr>
            <a:r>
              <a:rPr sz="1600" b="0" u="sng">
                <a:solidFill>
                  <a:srgbClr val="007582"/>
                </a:solidFill>
                <a:latin typeface="Calibri"/>
                <a:hlinkClick r:id="rId7"/>
              </a:rPr>
              <a:t>mhec.maryland.gov</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MDCAPS: Log In</a:t>
            </a:r>
          </a:p>
        </p:txBody>
      </p:sp>
      <p:pic>
        <p:nvPicPr>
          <p:cNvPr id="3" name="Image" descr="Screenshot of the Maryland Higher Education Commission MDCAPS login page with instructions for creating a student login and fields for user name and password."/>
          <p:cNvPicPr>
            <a:picLocks noChangeAspect="1"/>
          </p:cNvPicPr>
          <p:nvPr/>
        </p:nvPicPr>
        <p:blipFill>
          <a:blip r:embed="rId3"/>
          <a:stretch>
            <a:fillRect/>
          </a:stretch>
        </p:blipFill>
        <p:spPr>
          <a:xfrm>
            <a:off x="6312435" y="1325880"/>
            <a:ext cx="5023049" cy="4480560"/>
          </a:xfrm>
          <a:prstGeom prst="rect">
            <a:avLst/>
          </a:prstGeom>
          <a:ln w="9525">
            <a:solidFill>
              <a:srgbClr val="B8C2C8"/>
            </a:solidFill>
          </a:ln>
        </p:spPr>
      </p:pic>
      <p:sp>
        <p:nvSpPr>
          <p:cNvPr id="4" name="TextBox 3"/>
          <p:cNvSpPr txBox="1"/>
          <p:nvPr/>
        </p:nvSpPr>
        <p:spPr>
          <a:xfrm>
            <a:off x="548640" y="1325880"/>
            <a:ext cx="5212080" cy="448056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600" b="1">
                <a:solidFill>
                  <a:srgbClr val="1F2A37"/>
                </a:solidFill>
                <a:latin typeface="Calibri"/>
              </a:rPr>
              <a:t>Website:</a:t>
            </a:r>
            <a:r>
              <a:rPr sz="1600" b="0">
                <a:solidFill>
                  <a:srgbClr val="1F2A37"/>
                </a:solidFill>
                <a:latin typeface="Calibri"/>
              </a:rPr>
              <a:t> </a:t>
            </a:r>
            <a:r>
              <a:rPr sz="1600" b="0" u="sng">
                <a:solidFill>
                  <a:srgbClr val="007582"/>
                </a:solidFill>
                <a:latin typeface="Calibri"/>
                <a:hlinkClick r:id="rId4"/>
              </a:rPr>
              <a:t>mdcaps.mhec.state.md.us</a:t>
            </a:r>
          </a:p>
          <a:p>
            <a:pPr algn="l">
              <a:spcAft>
                <a:spcPts val="600"/>
              </a:spcAft>
              <a:buNone/>
            </a:pPr>
            <a:r>
              <a:rPr sz="1600" b="1">
                <a:solidFill>
                  <a:srgbClr val="00525B"/>
                </a:solidFill>
                <a:latin typeface="Calibri"/>
              </a:rPr>
              <a:t>What to know</a:t>
            </a:r>
          </a:p>
          <a:p>
            <a:pPr marL="256032" indent="-237744" algn="l">
              <a:spcAft>
                <a:spcPts val="600"/>
              </a:spcAft>
              <a:buClr>
                <a:srgbClr val="007582"/>
              </a:buClr>
              <a:buFont typeface="Arial"/>
              <a:buChar char="•"/>
            </a:pPr>
            <a:r>
              <a:rPr sz="1600" b="0">
                <a:solidFill>
                  <a:srgbClr val="1F2A37"/>
                </a:solidFill>
                <a:latin typeface="Calibri"/>
              </a:rPr>
              <a:t>After you submit the FAFSA®, MHEC emails an invitation to create an MDCAPS account</a:t>
            </a:r>
          </a:p>
          <a:p>
            <a:pPr marL="256032" indent="-237744" algn="l">
              <a:spcAft>
                <a:spcPts val="600"/>
              </a:spcAft>
              <a:buClr>
                <a:srgbClr val="007582"/>
              </a:buClr>
              <a:buFont typeface="Arial"/>
              <a:buChar char="•"/>
            </a:pPr>
            <a:r>
              <a:rPr sz="1600" b="0">
                <a:solidFill>
                  <a:srgbClr val="1F2A37"/>
                </a:solidFill>
                <a:latin typeface="Calibri"/>
              </a:rPr>
              <a:t>Select </a:t>
            </a:r>
            <a:r>
              <a:rPr sz="1600" b="1">
                <a:solidFill>
                  <a:srgbClr val="1F2A37"/>
                </a:solidFill>
                <a:latin typeface="Calibri"/>
              </a:rPr>
              <a:t>Create a Student Login</a:t>
            </a:r>
            <a:r>
              <a:rPr sz="1600" b="0">
                <a:solidFill>
                  <a:srgbClr val="1F2A37"/>
                </a:solidFill>
                <a:latin typeface="Calibri"/>
              </a:rPr>
              <a:t> and activate your account from the email</a:t>
            </a:r>
          </a:p>
          <a:p>
            <a:pPr algn="l">
              <a:spcAft>
                <a:spcPts val="600"/>
              </a:spcAft>
              <a:buNone/>
            </a:pPr>
            <a:r>
              <a:rPr sz="1600" b="1">
                <a:solidFill>
                  <a:srgbClr val="00525B"/>
                </a:solidFill>
                <a:latin typeface="Calibri"/>
              </a:rPr>
              <a:t>Use MDCAPS to</a:t>
            </a:r>
          </a:p>
          <a:p>
            <a:pPr marL="256032" indent="-237744" algn="l">
              <a:spcAft>
                <a:spcPts val="600"/>
              </a:spcAft>
              <a:buClr>
                <a:srgbClr val="007582"/>
              </a:buClr>
              <a:buFont typeface="Arial"/>
              <a:buChar char="•"/>
            </a:pPr>
            <a:r>
              <a:rPr sz="1600" b="0">
                <a:solidFill>
                  <a:srgbClr val="1F2A37"/>
                </a:solidFill>
                <a:latin typeface="Calibri"/>
              </a:rPr>
              <a:t>Track your state financial aid status</a:t>
            </a:r>
          </a:p>
          <a:p>
            <a:pPr marL="256032" indent="-237744" algn="l">
              <a:spcAft>
                <a:spcPts val="600"/>
              </a:spcAft>
              <a:buClr>
                <a:srgbClr val="007582"/>
              </a:buClr>
              <a:buFont typeface="Arial"/>
              <a:buChar char="•"/>
            </a:pPr>
            <a:r>
              <a:rPr sz="1600" b="0">
                <a:solidFill>
                  <a:srgbClr val="1F2A37"/>
                </a:solidFill>
                <a:latin typeface="Calibri"/>
              </a:rPr>
              <a:t>Submit documents and check eligibility</a:t>
            </a:r>
          </a:p>
          <a:p>
            <a:pPr marL="256032" indent="-237744" algn="l">
              <a:spcAft>
                <a:spcPts val="600"/>
              </a:spcAft>
              <a:buClr>
                <a:srgbClr val="007582"/>
              </a:buClr>
              <a:buFont typeface="Arial"/>
              <a:buChar char="•"/>
            </a:pPr>
            <a:r>
              <a:rPr sz="1600" b="0">
                <a:solidFill>
                  <a:srgbClr val="1F2A37"/>
                </a:solidFill>
                <a:latin typeface="Calibri"/>
              </a:rPr>
              <a:t>Accept your awards online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Maryland State Financial Aid Programs</a:t>
            </a:r>
          </a:p>
        </p:txBody>
      </p:sp>
      <p:sp>
        <p:nvSpPr>
          <p:cNvPr id="3" name="Rounded Rectangle 2">
            <a:extLst>
              <a:ext uri="{C183D7F6-B498-43B3-948B-1728B52AA6E4}">
                <adec:decorative xmlns:adec="http://schemas.microsoft.com/office/drawing/2017/decorative" val="1"/>
              </a:ext>
            </a:extLst>
          </p:cNvPr>
          <p:cNvSpPr/>
          <p:nvPr/>
        </p:nvSpPr>
        <p:spPr>
          <a:xfrm>
            <a:off x="548640" y="1325880"/>
            <a:ext cx="3566160" cy="388620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Oval 3">
            <a:extLst>
              <a:ext uri="{C183D7F6-B498-43B3-948B-1728B52AA6E4}">
                <adec:decorative xmlns:adec="http://schemas.microsoft.com/office/drawing/2017/decorative" val="1"/>
              </a:ext>
            </a:extLst>
          </p:cNvPr>
          <p:cNvSpPr/>
          <p:nvPr/>
        </p:nvSpPr>
        <p:spPr>
          <a:xfrm>
            <a:off x="777240" y="1508760"/>
            <a:ext cx="640080" cy="64008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dollar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8057" y="1649577"/>
            <a:ext cx="358444" cy="358444"/>
          </a:xfrm>
          <a:prstGeom prst="rect">
            <a:avLst/>
          </a:prstGeom>
        </p:spPr>
      </p:pic>
      <p:sp>
        <p:nvSpPr>
          <p:cNvPr id="6" name="TextBox 5"/>
          <p:cNvSpPr txBox="1"/>
          <p:nvPr/>
        </p:nvSpPr>
        <p:spPr>
          <a:xfrm>
            <a:off x="1554480" y="1463040"/>
            <a:ext cx="2468880" cy="777240"/>
          </a:xfrm>
          <a:prstGeom prst="rect">
            <a:avLst/>
          </a:prstGeom>
          <a:noFill/>
        </p:spPr>
        <p:txBody>
          <a:bodyPr wrap="square" lIns="45720" tIns="27432" rIns="45720" bIns="27432" anchor="ctr">
            <a:spAutoFit/>
          </a:bodyPr>
          <a:lstStyle/>
          <a:p>
            <a:pPr algn="l">
              <a:spcAft>
                <a:spcPts val="600"/>
              </a:spcAft>
              <a:buNone/>
            </a:pPr>
            <a:r>
              <a:rPr sz="1600" b="1">
                <a:solidFill>
                  <a:srgbClr val="1F2A37"/>
                </a:solidFill>
                <a:latin typeface="Calibri"/>
              </a:rPr>
              <a:t>Need-Based Grants and Scholarships</a:t>
            </a:r>
          </a:p>
        </p:txBody>
      </p:sp>
      <p:sp>
        <p:nvSpPr>
          <p:cNvPr id="7" name="TextBox 6"/>
          <p:cNvSpPr txBox="1"/>
          <p:nvPr/>
        </p:nvSpPr>
        <p:spPr>
          <a:xfrm>
            <a:off x="777240" y="2377440"/>
            <a:ext cx="3200400" cy="274320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500" b="0">
                <a:solidFill>
                  <a:srgbClr val="1F2A37"/>
                </a:solidFill>
                <a:latin typeface="Calibri"/>
              </a:rPr>
              <a:t>Guaranteed Access Grant</a:t>
            </a:r>
          </a:p>
          <a:p>
            <a:pPr marL="256032" indent="-237744" algn="l">
              <a:spcAft>
                <a:spcPts val="600"/>
              </a:spcAft>
              <a:buClr>
                <a:srgbClr val="007582"/>
              </a:buClr>
              <a:buFont typeface="Arial"/>
              <a:buChar char="•"/>
            </a:pPr>
            <a:r>
              <a:rPr sz="1500" b="0">
                <a:solidFill>
                  <a:srgbClr val="1F2A37"/>
                </a:solidFill>
                <a:latin typeface="Calibri"/>
              </a:rPr>
              <a:t>Educational Assistance Grant</a:t>
            </a:r>
          </a:p>
          <a:p>
            <a:pPr marL="256032" indent="-237744" algn="l">
              <a:spcAft>
                <a:spcPts val="600"/>
              </a:spcAft>
              <a:buClr>
                <a:srgbClr val="007582"/>
              </a:buClr>
              <a:buFont typeface="Arial"/>
              <a:buChar char="•"/>
            </a:pPr>
            <a:r>
              <a:rPr sz="1500" b="0">
                <a:solidFill>
                  <a:srgbClr val="1F2A37"/>
                </a:solidFill>
                <a:latin typeface="Calibri"/>
              </a:rPr>
              <a:t>Campus-Based Educational Assistance Grant</a:t>
            </a:r>
          </a:p>
          <a:p>
            <a:pPr marL="256032" indent="-237744" algn="l">
              <a:spcAft>
                <a:spcPts val="600"/>
              </a:spcAft>
              <a:buClr>
                <a:srgbClr val="007582"/>
              </a:buClr>
              <a:buFont typeface="Arial"/>
              <a:buChar char="•"/>
            </a:pPr>
            <a:r>
              <a:rPr sz="1500" b="0">
                <a:solidFill>
                  <a:srgbClr val="1F2A37"/>
                </a:solidFill>
                <a:latin typeface="Calibri"/>
              </a:rPr>
              <a:t>Part-Time Grant</a:t>
            </a:r>
          </a:p>
          <a:p>
            <a:pPr marL="256032" indent="-237744" algn="l">
              <a:spcAft>
                <a:spcPts val="600"/>
              </a:spcAft>
              <a:buClr>
                <a:srgbClr val="007582"/>
              </a:buClr>
              <a:buFont typeface="Arial"/>
              <a:buChar char="•"/>
            </a:pPr>
            <a:r>
              <a:rPr sz="1500" b="0">
                <a:solidFill>
                  <a:srgbClr val="1F2A37"/>
                </a:solidFill>
                <a:latin typeface="Calibri"/>
              </a:rPr>
              <a:t>MD Community College Promise Scholarship</a:t>
            </a:r>
          </a:p>
        </p:txBody>
      </p:sp>
      <p:sp>
        <p:nvSpPr>
          <p:cNvPr id="8" name="Rounded Rectangle 7">
            <a:extLst>
              <a:ext uri="{C183D7F6-B498-43B3-948B-1728B52AA6E4}">
                <adec:decorative xmlns:adec="http://schemas.microsoft.com/office/drawing/2017/decorative" val="1"/>
              </a:ext>
            </a:extLst>
          </p:cNvPr>
          <p:cNvSpPr/>
          <p:nvPr/>
        </p:nvSpPr>
        <p:spPr>
          <a:xfrm>
            <a:off x="4297679" y="1325880"/>
            <a:ext cx="3566160" cy="388620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Oval 8">
            <a:extLst>
              <a:ext uri="{C183D7F6-B498-43B3-948B-1728B52AA6E4}">
                <adec:decorative xmlns:adec="http://schemas.microsoft.com/office/drawing/2017/decorative" val="1"/>
              </a:ext>
            </a:extLst>
          </p:cNvPr>
          <p:cNvSpPr/>
          <p:nvPr/>
        </p:nvSpPr>
        <p:spPr>
          <a:xfrm>
            <a:off x="4526279" y="1508760"/>
            <a:ext cx="640080" cy="64008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bank_w.png">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667097" y="1649577"/>
            <a:ext cx="358444" cy="358444"/>
          </a:xfrm>
          <a:prstGeom prst="rect">
            <a:avLst/>
          </a:prstGeom>
        </p:spPr>
      </p:pic>
      <p:sp>
        <p:nvSpPr>
          <p:cNvPr id="11" name="TextBox 10"/>
          <p:cNvSpPr txBox="1"/>
          <p:nvPr/>
        </p:nvSpPr>
        <p:spPr>
          <a:xfrm>
            <a:off x="5303519" y="1463040"/>
            <a:ext cx="2468880" cy="777240"/>
          </a:xfrm>
          <a:prstGeom prst="rect">
            <a:avLst/>
          </a:prstGeom>
          <a:noFill/>
        </p:spPr>
        <p:txBody>
          <a:bodyPr wrap="square" lIns="45720" tIns="27432" rIns="45720" bIns="27432" anchor="ctr">
            <a:spAutoFit/>
          </a:bodyPr>
          <a:lstStyle/>
          <a:p>
            <a:pPr algn="l">
              <a:spcAft>
                <a:spcPts val="600"/>
              </a:spcAft>
              <a:buNone/>
            </a:pPr>
            <a:r>
              <a:rPr sz="1600" b="1">
                <a:solidFill>
                  <a:srgbClr val="1F2A37"/>
                </a:solidFill>
                <a:latin typeface="Calibri"/>
              </a:rPr>
              <a:t>Legislative Scholarships</a:t>
            </a:r>
          </a:p>
        </p:txBody>
      </p:sp>
      <p:sp>
        <p:nvSpPr>
          <p:cNvPr id="12" name="TextBox 11"/>
          <p:cNvSpPr txBox="1"/>
          <p:nvPr/>
        </p:nvSpPr>
        <p:spPr>
          <a:xfrm>
            <a:off x="4526279" y="2377440"/>
            <a:ext cx="3200400" cy="274320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500" b="0">
                <a:solidFill>
                  <a:srgbClr val="1F2A37"/>
                </a:solidFill>
                <a:latin typeface="Calibri"/>
              </a:rPr>
              <a:t>Senatorial Scholarship</a:t>
            </a:r>
          </a:p>
          <a:p>
            <a:pPr marL="256032" indent="-237744" algn="l">
              <a:spcAft>
                <a:spcPts val="600"/>
              </a:spcAft>
              <a:buClr>
                <a:srgbClr val="007582"/>
              </a:buClr>
              <a:buFont typeface="Arial"/>
              <a:buChar char="•"/>
            </a:pPr>
            <a:r>
              <a:rPr sz="1500" b="0">
                <a:solidFill>
                  <a:srgbClr val="1F2A37"/>
                </a:solidFill>
                <a:latin typeface="Calibri"/>
              </a:rPr>
              <a:t>Delegate Scholarship</a:t>
            </a:r>
          </a:p>
          <a:p>
            <a:pPr marL="256032" indent="-237744" algn="l">
              <a:spcAft>
                <a:spcPts val="600"/>
              </a:spcAft>
              <a:buClr>
                <a:srgbClr val="007582"/>
              </a:buClr>
              <a:buFont typeface="Arial"/>
              <a:buChar char="•"/>
            </a:pPr>
            <a:r>
              <a:rPr sz="1500" b="0">
                <a:solidFill>
                  <a:srgbClr val="1F2A37"/>
                </a:solidFill>
                <a:latin typeface="Calibri"/>
              </a:rPr>
              <a:t>Contact your state senator and delegates</a:t>
            </a:r>
          </a:p>
        </p:txBody>
      </p:sp>
      <p:sp>
        <p:nvSpPr>
          <p:cNvPr id="13" name="Rounded Rectangle 12">
            <a:extLst>
              <a:ext uri="{C183D7F6-B498-43B3-948B-1728B52AA6E4}">
                <adec:decorative xmlns:adec="http://schemas.microsoft.com/office/drawing/2017/decorative" val="1"/>
              </a:ext>
            </a:extLst>
          </p:cNvPr>
          <p:cNvSpPr/>
          <p:nvPr/>
        </p:nvSpPr>
        <p:spPr>
          <a:xfrm>
            <a:off x="8046719" y="1325880"/>
            <a:ext cx="3566160" cy="388620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Oval 13">
            <a:extLst>
              <a:ext uri="{C183D7F6-B498-43B3-948B-1728B52AA6E4}">
                <adec:decorative xmlns:adec="http://schemas.microsoft.com/office/drawing/2017/decorative" val="1"/>
              </a:ext>
            </a:extLst>
          </p:cNvPr>
          <p:cNvSpPr/>
          <p:nvPr/>
        </p:nvSpPr>
        <p:spPr>
          <a:xfrm>
            <a:off x="8275319" y="1508760"/>
            <a:ext cx="640080" cy="64008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descr="briefcase_w.png">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16137" y="1649577"/>
            <a:ext cx="358444" cy="358444"/>
          </a:xfrm>
          <a:prstGeom prst="rect">
            <a:avLst/>
          </a:prstGeom>
        </p:spPr>
      </p:pic>
      <p:sp>
        <p:nvSpPr>
          <p:cNvPr id="16" name="TextBox 15"/>
          <p:cNvSpPr txBox="1"/>
          <p:nvPr/>
        </p:nvSpPr>
        <p:spPr>
          <a:xfrm>
            <a:off x="9052559" y="1463040"/>
            <a:ext cx="2468880" cy="777240"/>
          </a:xfrm>
          <a:prstGeom prst="rect">
            <a:avLst/>
          </a:prstGeom>
          <a:noFill/>
        </p:spPr>
        <p:txBody>
          <a:bodyPr wrap="square" lIns="45720" tIns="27432" rIns="45720" bIns="27432" anchor="ctr">
            <a:spAutoFit/>
          </a:bodyPr>
          <a:lstStyle/>
          <a:p>
            <a:pPr algn="l">
              <a:spcAft>
                <a:spcPts val="600"/>
              </a:spcAft>
              <a:buNone/>
            </a:pPr>
            <a:r>
              <a:rPr sz="1600" b="1">
                <a:solidFill>
                  <a:srgbClr val="1F2A37"/>
                </a:solidFill>
                <a:latin typeface="Calibri"/>
              </a:rPr>
              <a:t>Career, Transfer, and Specialized</a:t>
            </a:r>
          </a:p>
        </p:txBody>
      </p:sp>
      <p:sp>
        <p:nvSpPr>
          <p:cNvPr id="17" name="TextBox 16"/>
          <p:cNvSpPr txBox="1"/>
          <p:nvPr/>
        </p:nvSpPr>
        <p:spPr>
          <a:xfrm>
            <a:off x="8275319" y="2377440"/>
            <a:ext cx="3200400" cy="274320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500" b="0">
                <a:solidFill>
                  <a:srgbClr val="1F2A37"/>
                </a:solidFill>
                <a:latin typeface="Calibri"/>
              </a:rPr>
              <a:t>2+2 Transfer Scholarship</a:t>
            </a:r>
          </a:p>
          <a:p>
            <a:pPr marL="256032" indent="-237744" algn="l">
              <a:spcAft>
                <a:spcPts val="600"/>
              </a:spcAft>
              <a:buClr>
                <a:srgbClr val="007582"/>
              </a:buClr>
              <a:buFont typeface="Arial"/>
              <a:buChar char="•"/>
            </a:pPr>
            <a:r>
              <a:rPr sz="1500" b="0">
                <a:solidFill>
                  <a:srgbClr val="1F2A37"/>
                </a:solidFill>
                <a:latin typeface="Calibri"/>
              </a:rPr>
              <a:t>Workforce Shortage Student Assistance Grant</a:t>
            </a:r>
          </a:p>
          <a:p>
            <a:pPr marL="256032" indent="-237744" algn="l">
              <a:spcAft>
                <a:spcPts val="600"/>
              </a:spcAft>
              <a:buClr>
                <a:srgbClr val="007582"/>
              </a:buClr>
              <a:buFont typeface="Arial"/>
              <a:buChar char="•"/>
            </a:pPr>
            <a:r>
              <a:rPr sz="1500" b="0">
                <a:solidFill>
                  <a:srgbClr val="1F2A37"/>
                </a:solidFill>
                <a:latin typeface="Calibri"/>
              </a:rPr>
              <a:t>Teaching Fellows for Maryland</a:t>
            </a:r>
          </a:p>
          <a:p>
            <a:pPr marL="256032" indent="-237744" algn="l">
              <a:spcAft>
                <a:spcPts val="600"/>
              </a:spcAft>
              <a:buClr>
                <a:srgbClr val="007582"/>
              </a:buClr>
              <a:buFont typeface="Arial"/>
              <a:buChar char="•"/>
            </a:pPr>
            <a:r>
              <a:rPr sz="1500" b="0">
                <a:solidFill>
                  <a:srgbClr val="1F2A37"/>
                </a:solidFill>
                <a:latin typeface="Calibri"/>
              </a:rPr>
              <a:t>Conroy and Riley scholarships</a:t>
            </a:r>
          </a:p>
        </p:txBody>
      </p:sp>
      <p:sp>
        <p:nvSpPr>
          <p:cNvPr id="18" name="TextBox 17"/>
          <p:cNvSpPr txBox="1"/>
          <p:nvPr/>
        </p:nvSpPr>
        <p:spPr>
          <a:xfrm>
            <a:off x="548640" y="5349240"/>
            <a:ext cx="11064240" cy="457200"/>
          </a:xfrm>
          <a:prstGeom prst="rect">
            <a:avLst/>
          </a:prstGeom>
          <a:noFill/>
        </p:spPr>
        <p:txBody>
          <a:bodyPr wrap="square" lIns="45720" tIns="27432" rIns="45720" bIns="27432" anchor="t">
            <a:spAutoFit/>
          </a:bodyPr>
          <a:lstStyle/>
          <a:p>
            <a:pPr algn="l">
              <a:spcAft>
                <a:spcPts val="600"/>
              </a:spcAft>
              <a:buNone/>
            </a:pPr>
            <a:r>
              <a:rPr sz="1500" b="0">
                <a:solidFill>
                  <a:srgbClr val="1F2A37"/>
                </a:solidFill>
                <a:latin typeface="Calibri"/>
              </a:rPr>
              <a:t>Deadlines vary by program — see </a:t>
            </a:r>
            <a:r>
              <a:rPr sz="1500" b="0" u="sng">
                <a:solidFill>
                  <a:srgbClr val="007582"/>
                </a:solidFill>
                <a:latin typeface="Calibri"/>
                <a:hlinkClick r:id="rId6"/>
              </a:rPr>
              <a:t>MHEC Scholarship and Grant Deadlines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Anne Arundel Community College Scholarships</a:t>
            </a:r>
          </a:p>
        </p:txBody>
      </p:sp>
      <p:pic>
        <p:nvPicPr>
          <p:cNvPr id="3" name="Image" descr="AACC Foundation logo."/>
          <p:cNvPicPr>
            <a:picLocks noChangeAspect="1"/>
          </p:cNvPicPr>
          <p:nvPr/>
        </p:nvPicPr>
        <p:blipFill>
          <a:blip r:embed="rId3"/>
          <a:stretch>
            <a:fillRect/>
          </a:stretch>
        </p:blipFill>
        <p:spPr>
          <a:xfrm>
            <a:off x="6949440" y="1463040"/>
            <a:ext cx="4663440" cy="836300"/>
          </a:xfrm>
          <a:prstGeom prst="rect">
            <a:avLst/>
          </a:prstGeom>
        </p:spPr>
      </p:pic>
      <p:sp>
        <p:nvSpPr>
          <p:cNvPr id="4" name="Rounded Rectangle 3">
            <a:extLst>
              <a:ext uri="{C183D7F6-B498-43B3-948B-1728B52AA6E4}">
                <adec:decorative xmlns:adec="http://schemas.microsoft.com/office/drawing/2017/decorative" val="1"/>
              </a:ext>
            </a:extLst>
          </p:cNvPr>
          <p:cNvSpPr/>
          <p:nvPr/>
        </p:nvSpPr>
        <p:spPr>
          <a:xfrm>
            <a:off x="6949440" y="2606040"/>
            <a:ext cx="2240280" cy="1645920"/>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6949440" y="2697480"/>
            <a:ext cx="2240280" cy="868680"/>
          </a:xfrm>
          <a:prstGeom prst="rect">
            <a:avLst/>
          </a:prstGeom>
          <a:noFill/>
        </p:spPr>
        <p:txBody>
          <a:bodyPr wrap="square" lIns="45720" tIns="27432" rIns="45720" bIns="27432" anchor="ctr">
            <a:spAutoFit/>
          </a:bodyPr>
          <a:lstStyle/>
          <a:p>
            <a:pPr algn="ctr">
              <a:spcAft>
                <a:spcPts val="600"/>
              </a:spcAft>
              <a:buNone/>
            </a:pPr>
            <a:r>
              <a:rPr sz="4000" b="1">
                <a:solidFill>
                  <a:srgbClr val="00525B"/>
                </a:solidFill>
                <a:latin typeface="Arial"/>
              </a:rPr>
              <a:t>200+</a:t>
            </a:r>
          </a:p>
        </p:txBody>
      </p:sp>
      <p:sp>
        <p:nvSpPr>
          <p:cNvPr id="6" name="TextBox 5"/>
          <p:cNvSpPr txBox="1"/>
          <p:nvPr/>
        </p:nvSpPr>
        <p:spPr>
          <a:xfrm>
            <a:off x="6949440" y="3566160"/>
            <a:ext cx="2240280" cy="548640"/>
          </a:xfrm>
          <a:prstGeom prst="rect">
            <a:avLst/>
          </a:prstGeom>
          <a:noFill/>
        </p:spPr>
        <p:txBody>
          <a:bodyPr wrap="square" lIns="45720" tIns="27432" rIns="45720" bIns="27432" anchor="t">
            <a:spAutoFit/>
          </a:bodyPr>
          <a:lstStyle/>
          <a:p>
            <a:pPr algn="ctr">
              <a:spcAft>
                <a:spcPts val="600"/>
              </a:spcAft>
              <a:buNone/>
            </a:pPr>
            <a:r>
              <a:rPr sz="1600" b="0">
                <a:solidFill>
                  <a:srgbClr val="1F2A37"/>
                </a:solidFill>
                <a:latin typeface="Calibri"/>
              </a:rPr>
              <a:t>scholarships</a:t>
            </a:r>
          </a:p>
        </p:txBody>
      </p:sp>
      <p:sp>
        <p:nvSpPr>
          <p:cNvPr id="7" name="Rounded Rectangle 6">
            <a:extLst>
              <a:ext uri="{C183D7F6-B498-43B3-948B-1728B52AA6E4}">
                <adec:decorative xmlns:adec="http://schemas.microsoft.com/office/drawing/2017/decorative" val="1"/>
              </a:ext>
            </a:extLst>
          </p:cNvPr>
          <p:cNvSpPr/>
          <p:nvPr/>
        </p:nvSpPr>
        <p:spPr>
          <a:xfrm>
            <a:off x="9326880" y="2606040"/>
            <a:ext cx="2240280" cy="1645920"/>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9326880" y="2697480"/>
            <a:ext cx="2240280" cy="868680"/>
          </a:xfrm>
          <a:prstGeom prst="rect">
            <a:avLst/>
          </a:prstGeom>
          <a:noFill/>
        </p:spPr>
        <p:txBody>
          <a:bodyPr wrap="square" lIns="45720" tIns="27432" rIns="45720" bIns="27432" anchor="ctr">
            <a:spAutoFit/>
          </a:bodyPr>
          <a:lstStyle/>
          <a:p>
            <a:pPr algn="ctr">
              <a:spcAft>
                <a:spcPts val="600"/>
              </a:spcAft>
              <a:buNone/>
            </a:pPr>
            <a:r>
              <a:rPr sz="4000" b="1">
                <a:solidFill>
                  <a:srgbClr val="00525B"/>
                </a:solidFill>
                <a:latin typeface="Arial"/>
              </a:rPr>
              <a:t>$2M+</a:t>
            </a:r>
          </a:p>
        </p:txBody>
      </p:sp>
      <p:sp>
        <p:nvSpPr>
          <p:cNvPr id="9" name="TextBox 8"/>
          <p:cNvSpPr txBox="1"/>
          <p:nvPr/>
        </p:nvSpPr>
        <p:spPr>
          <a:xfrm>
            <a:off x="9326880" y="3566160"/>
            <a:ext cx="2240280" cy="548640"/>
          </a:xfrm>
          <a:prstGeom prst="rect">
            <a:avLst/>
          </a:prstGeom>
          <a:noFill/>
        </p:spPr>
        <p:txBody>
          <a:bodyPr wrap="square" lIns="45720" tIns="27432" rIns="45720" bIns="27432" anchor="t">
            <a:spAutoFit/>
          </a:bodyPr>
          <a:lstStyle/>
          <a:p>
            <a:pPr algn="ctr">
              <a:spcAft>
                <a:spcPts val="600"/>
              </a:spcAft>
              <a:buNone/>
            </a:pPr>
            <a:r>
              <a:rPr sz="1600" b="0">
                <a:solidFill>
                  <a:srgbClr val="1F2A37"/>
                </a:solidFill>
                <a:latin typeface="Calibri"/>
              </a:rPr>
              <a:t>awarded each year</a:t>
            </a:r>
          </a:p>
        </p:txBody>
      </p:sp>
      <p:sp>
        <p:nvSpPr>
          <p:cNvPr id="10" name="TextBox 9"/>
          <p:cNvSpPr txBox="1"/>
          <p:nvPr/>
        </p:nvSpPr>
        <p:spPr>
          <a:xfrm>
            <a:off x="6949440" y="4526280"/>
            <a:ext cx="4663440" cy="1188720"/>
          </a:xfrm>
          <a:prstGeom prst="rect">
            <a:avLst/>
          </a:prstGeom>
          <a:noFill/>
        </p:spPr>
        <p:txBody>
          <a:bodyPr wrap="square" lIns="45720" tIns="27432" rIns="45720" bIns="27432" anchor="ctr">
            <a:spAutoFit/>
          </a:bodyPr>
          <a:lstStyle/>
          <a:p>
            <a:pPr algn="ctr">
              <a:spcAft>
                <a:spcPts val="600"/>
              </a:spcAft>
              <a:buNone/>
            </a:pPr>
            <a:r>
              <a:rPr sz="2200" b="1" u="sng">
                <a:solidFill>
                  <a:srgbClr val="007582"/>
                </a:solidFill>
                <a:latin typeface="Calibri"/>
                <a:hlinkClick r:id="rId4"/>
              </a:rPr>
              <a:t>www.aacc.edu/scholarships</a:t>
            </a:r>
          </a:p>
        </p:txBody>
      </p:sp>
      <p:sp>
        <p:nvSpPr>
          <p:cNvPr id="11" name="TextBox 10"/>
          <p:cNvSpPr txBox="1"/>
          <p:nvPr/>
        </p:nvSpPr>
        <p:spPr>
          <a:xfrm>
            <a:off x="548640" y="1325880"/>
            <a:ext cx="6035040" cy="4480560"/>
          </a:xfrm>
          <a:prstGeom prst="rect">
            <a:avLst/>
          </a:prstGeom>
          <a:noFill/>
        </p:spPr>
        <p:txBody>
          <a:bodyPr wrap="square" lIns="45720" tIns="27432" rIns="45720" bIns="27432" anchor="t">
            <a:spAutoFit/>
          </a:bodyPr>
          <a:lstStyle/>
          <a:p>
            <a:pPr marL="256032" indent="-237744" algn="l">
              <a:spcAft>
                <a:spcPts val="900"/>
              </a:spcAft>
              <a:buClr>
                <a:srgbClr val="007582"/>
              </a:buClr>
              <a:buFont typeface="Arial"/>
              <a:buChar char="•"/>
            </a:pPr>
            <a:r>
              <a:rPr sz="1700" b="0" dirty="0">
                <a:solidFill>
                  <a:srgbClr val="1F2A37"/>
                </a:solidFill>
                <a:latin typeface="Calibri"/>
              </a:rPr>
              <a:t>The </a:t>
            </a:r>
            <a:r>
              <a:rPr sz="1700" b="1" dirty="0">
                <a:solidFill>
                  <a:srgbClr val="1F2A37"/>
                </a:solidFill>
                <a:latin typeface="Calibri"/>
              </a:rPr>
              <a:t>AACC Foundation</a:t>
            </a:r>
            <a:r>
              <a:rPr sz="1700" b="0" dirty="0">
                <a:solidFill>
                  <a:srgbClr val="1F2A37"/>
                </a:solidFill>
                <a:latin typeface="Calibri"/>
              </a:rPr>
              <a:t> has </a:t>
            </a:r>
            <a:r>
              <a:rPr sz="1700" b="1" dirty="0">
                <a:solidFill>
                  <a:srgbClr val="1F2A37"/>
                </a:solidFill>
                <a:latin typeface="Calibri"/>
              </a:rPr>
              <a:t>over 200 scholarships</a:t>
            </a:r>
            <a:r>
              <a:rPr sz="1700" b="0" dirty="0">
                <a:solidFill>
                  <a:srgbClr val="1F2A37"/>
                </a:solidFill>
                <a:latin typeface="Calibri"/>
              </a:rPr>
              <a:t> and awards </a:t>
            </a:r>
            <a:r>
              <a:rPr sz="1700" b="1" dirty="0">
                <a:solidFill>
                  <a:srgbClr val="1F2A37"/>
                </a:solidFill>
                <a:latin typeface="Calibri"/>
              </a:rPr>
              <a:t>over $2,000,000</a:t>
            </a:r>
            <a:r>
              <a:rPr sz="1700" b="0" dirty="0">
                <a:solidFill>
                  <a:srgbClr val="1F2A37"/>
                </a:solidFill>
                <a:latin typeface="Calibri"/>
              </a:rPr>
              <a:t> annually</a:t>
            </a:r>
          </a:p>
          <a:p>
            <a:pPr marL="256032" indent="-237744" algn="l">
              <a:spcAft>
                <a:spcPts val="900"/>
              </a:spcAft>
              <a:buClr>
                <a:srgbClr val="007582"/>
              </a:buClr>
              <a:buFont typeface="Arial"/>
              <a:buChar char="•"/>
            </a:pPr>
            <a:r>
              <a:rPr sz="1700" b="1" dirty="0">
                <a:solidFill>
                  <a:srgbClr val="1F2A37"/>
                </a:solidFill>
                <a:latin typeface="Calibri"/>
              </a:rPr>
              <a:t>One online application</a:t>
            </a:r>
            <a:r>
              <a:rPr sz="1700" b="0" dirty="0">
                <a:solidFill>
                  <a:srgbClr val="1F2A37"/>
                </a:solidFill>
                <a:latin typeface="Calibri"/>
              </a:rPr>
              <a:t> considers you for all AACC Foundation scholarships you qualify for</a:t>
            </a:r>
          </a:p>
          <a:p>
            <a:pPr marL="530352" indent="-237744" algn="l">
              <a:spcAft>
                <a:spcPts val="900"/>
              </a:spcAft>
              <a:buClr>
                <a:srgbClr val="007582"/>
              </a:buClr>
              <a:buFont typeface="Arial"/>
              <a:buChar char="–"/>
            </a:pPr>
            <a:r>
              <a:rPr sz="1500" b="0" dirty="0">
                <a:solidFill>
                  <a:srgbClr val="1F2A37"/>
                </a:solidFill>
                <a:latin typeface="Calibri"/>
              </a:rPr>
              <a:t>Priority deadline: </a:t>
            </a:r>
            <a:r>
              <a:rPr sz="1500" b="1" dirty="0">
                <a:solidFill>
                  <a:srgbClr val="1F2A37"/>
                </a:solidFill>
                <a:latin typeface="Calibri"/>
              </a:rPr>
              <a:t>March 1</a:t>
            </a:r>
          </a:p>
          <a:p>
            <a:pPr marL="530352" indent="-237744" algn="l">
              <a:spcAft>
                <a:spcPts val="900"/>
              </a:spcAft>
              <a:buClr>
                <a:srgbClr val="007582"/>
              </a:buClr>
              <a:buFont typeface="Arial"/>
              <a:buChar char="–"/>
            </a:pPr>
            <a:r>
              <a:rPr sz="1500" b="0" dirty="0">
                <a:solidFill>
                  <a:srgbClr val="1F2A37"/>
                </a:solidFill>
                <a:latin typeface="Calibri"/>
              </a:rPr>
              <a:t>Also complete the FAFSA® (code </a:t>
            </a:r>
            <a:r>
              <a:rPr sz="1500" b="1" dirty="0">
                <a:solidFill>
                  <a:srgbClr val="1F2A37"/>
                </a:solidFill>
                <a:latin typeface="Calibri"/>
              </a:rPr>
              <a:t>002058</a:t>
            </a:r>
            <a:r>
              <a:rPr sz="1500" b="0" dirty="0">
                <a:solidFill>
                  <a:srgbClr val="1F2A37"/>
                </a:solidFill>
                <a:latin typeface="Calibri"/>
              </a:rPr>
              <a:t>) and the AACC admissions application</a:t>
            </a:r>
          </a:p>
          <a:p>
            <a:pPr marL="256032" indent="-237744" algn="l">
              <a:spcAft>
                <a:spcPts val="900"/>
              </a:spcAft>
              <a:buClr>
                <a:srgbClr val="007582"/>
              </a:buClr>
              <a:buFont typeface="Arial"/>
              <a:buChar char="•"/>
            </a:pPr>
            <a:r>
              <a:rPr sz="1700" b="0" dirty="0">
                <a:solidFill>
                  <a:srgbClr val="1F2A37"/>
                </a:solidFill>
                <a:latin typeface="Calibri"/>
              </a:rPr>
              <a:t>Scholarships are also available for </a:t>
            </a:r>
            <a:r>
              <a:rPr sz="1700" b="1" dirty="0">
                <a:solidFill>
                  <a:srgbClr val="1F2A37"/>
                </a:solidFill>
                <a:latin typeface="Calibri"/>
              </a:rPr>
              <a:t>Continuing Education</a:t>
            </a:r>
            <a:r>
              <a:rPr sz="1700" b="0" dirty="0">
                <a:solidFill>
                  <a:srgbClr val="1F2A37"/>
                </a:solidFill>
                <a:latin typeface="Calibri"/>
              </a:rPr>
              <a:t> (noncredit) workforce programs</a:t>
            </a:r>
          </a:p>
          <a:p>
            <a:pPr marL="256032" indent="-237744" algn="l">
              <a:spcAft>
                <a:spcPts val="900"/>
              </a:spcAft>
              <a:buClr>
                <a:srgbClr val="007582"/>
              </a:buClr>
              <a:buFont typeface="Arial"/>
              <a:buChar char="•"/>
            </a:pPr>
            <a:r>
              <a:rPr sz="1700" b="0" dirty="0">
                <a:solidFill>
                  <a:srgbClr val="1F2A37"/>
                </a:solidFill>
                <a:latin typeface="Calibri"/>
              </a:rPr>
              <a:t>Questions? </a:t>
            </a:r>
            <a:r>
              <a:rPr sz="1700" b="0" u="sng" dirty="0">
                <a:solidFill>
                  <a:srgbClr val="007582"/>
                </a:solidFill>
                <a:latin typeface="Calibri"/>
                <a:hlinkClick r:id="rId5"/>
              </a:rPr>
              <a:t>finaidscholarships@aacc.edu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274320"/>
            <a:ext cx="10972800" cy="868680"/>
          </a:xfrm>
          <a:prstGeom prst="rect">
            <a:avLst/>
          </a:prstGeom>
          <a:noFill/>
          <a:ln/>
        </p:spPr>
        <p:txBody>
          <a:bodyPr wrap="square" lIns="0" tIns="0" rIns="0" bIns="0" rtlCol="0" anchor="ctr"/>
          <a:lstStyle/>
          <a:p>
            <a:pPr marL="0" indent="0">
              <a:buNone/>
            </a:pPr>
            <a:r>
              <a:rPr lang="en-US" sz="3200" b="1" dirty="0">
                <a:solidFill>
                  <a:srgbClr val="1B677A"/>
                </a:solidFill>
                <a:latin typeface="Arial" pitchFamily="34" charset="0"/>
                <a:ea typeface="Arial" pitchFamily="34" charset="-122"/>
                <a:cs typeface="Arial" pitchFamily="34" charset="-120"/>
              </a:rPr>
              <a:t>Institutional Financial Aid</a:t>
            </a:r>
            <a:endParaRPr lang="en-US" sz="3200" dirty="0"/>
          </a:p>
        </p:txBody>
      </p:sp>
      <p:sp>
        <p:nvSpPr>
          <p:cNvPr id="3" name="Shape 1"/>
          <p:cNvSpPr/>
          <p:nvPr/>
        </p:nvSpPr>
        <p:spPr>
          <a:xfrm>
            <a:off x="457200" y="6053328"/>
            <a:ext cx="11274552" cy="0"/>
          </a:xfrm>
          <a:prstGeom prst="line">
            <a:avLst/>
          </a:prstGeom>
          <a:noFill/>
          <a:ln w="12700">
            <a:solidFill>
              <a:srgbClr val="007582"/>
            </a:solidFill>
            <a:prstDash val="solid"/>
          </a:ln>
        </p:spPr>
        <p:txBody>
          <a:bodyPr/>
          <a:lstStyle/>
          <a:p>
            <a:endParaRPr lang="en-US"/>
          </a:p>
        </p:txBody>
      </p:sp>
      <p:sp>
        <p:nvSpPr>
          <p:cNvPr id="4" name="Text 2"/>
          <p:cNvSpPr txBox="1"/>
          <p:nvPr/>
        </p:nvSpPr>
        <p:spPr>
          <a:xfrm>
            <a:off x="5486400" y="6199632"/>
            <a:ext cx="6245352" cy="365760"/>
          </a:xfrm>
          <a:prstGeom prst="rect">
            <a:avLst/>
          </a:prstGeom>
          <a:noFill/>
          <a:ln/>
        </p:spPr>
        <p:txBody>
          <a:bodyPr wrap="square" lIns="0" tIns="0" rIns="0" bIns="0" rtlCol="0" anchor="ctr"/>
          <a:lstStyle/>
          <a:p>
            <a:pPr marL="0" indent="0" algn="r">
              <a:buNone/>
            </a:pPr>
            <a:r>
              <a:rPr lang="en-US" sz="1400" b="1" kern="0" spc="400" dirty="0">
                <a:solidFill>
                  <a:srgbClr val="1B677A"/>
                </a:solidFill>
                <a:latin typeface="Arial" pitchFamily="34" charset="0"/>
                <a:ea typeface="Arial" pitchFamily="34" charset="-122"/>
                <a:cs typeface="Arial" pitchFamily="34" charset="-120"/>
              </a:rPr>
              <a:t>ANNE ARUNDEL COMMUNITY COLLEGE</a:t>
            </a:r>
            <a:endParaRPr lang="en-US" sz="1400" dirty="0"/>
          </a:p>
        </p:txBody>
      </p:sp>
      <p:sp>
        <p:nvSpPr>
          <p:cNvPr id="6" name="Shape 3"/>
          <p:cNvSpPr/>
          <p:nvPr/>
        </p:nvSpPr>
        <p:spPr>
          <a:xfrm>
            <a:off x="548640" y="1371600"/>
            <a:ext cx="7315200" cy="731520"/>
          </a:xfrm>
          <a:prstGeom prst="roundRect">
            <a:avLst>
              <a:gd name="adj" fmla="val 15000"/>
            </a:avLst>
          </a:prstGeom>
          <a:solidFill>
            <a:srgbClr val="E6F1F3"/>
          </a:solidFill>
          <a:ln/>
        </p:spPr>
        <p:txBody>
          <a:bodyPr/>
          <a:lstStyle/>
          <a:p>
            <a:endParaRPr lang="en-US"/>
          </a:p>
        </p:txBody>
      </p:sp>
      <p:sp>
        <p:nvSpPr>
          <p:cNvPr id="7" name="Shape 4"/>
          <p:cNvSpPr/>
          <p:nvPr/>
        </p:nvSpPr>
        <p:spPr>
          <a:xfrm>
            <a:off x="685800" y="1463040"/>
            <a:ext cx="548640" cy="548640"/>
          </a:xfrm>
          <a:prstGeom prst="ellipse">
            <a:avLst/>
          </a:prstGeom>
          <a:solidFill>
            <a:srgbClr val="5BA8B3"/>
          </a:solidFill>
          <a:ln/>
        </p:spPr>
        <p:txBody>
          <a:bodyPr/>
          <a:lstStyle/>
          <a:p>
            <a:endParaRPr lang="en-US"/>
          </a:p>
        </p:txBody>
      </p:sp>
      <p:sp>
        <p:nvSpPr>
          <p:cNvPr id="8" name="Text 5"/>
          <p:cNvSpPr txBox="1"/>
          <p:nvPr/>
        </p:nvSpPr>
        <p:spPr>
          <a:xfrm>
            <a:off x="685800" y="146304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a:t>
            </a:r>
            <a:endParaRPr lang="en-US" sz="2000" dirty="0"/>
          </a:p>
        </p:txBody>
      </p:sp>
      <p:sp>
        <p:nvSpPr>
          <p:cNvPr id="9" name="Text 6"/>
          <p:cNvSpPr txBox="1"/>
          <p:nvPr/>
        </p:nvSpPr>
        <p:spPr>
          <a:xfrm>
            <a:off x="1463040" y="1371600"/>
            <a:ext cx="2286000" cy="731520"/>
          </a:xfrm>
          <a:prstGeom prst="rect">
            <a:avLst/>
          </a:prstGeom>
          <a:noFill/>
          <a:ln/>
        </p:spPr>
        <p:txBody>
          <a:bodyPr wrap="square" lIns="0" tIns="0" rIns="0" bIns="0" rtlCol="0" anchor="ctr"/>
          <a:lstStyle/>
          <a:p>
            <a:pPr marL="0" indent="0">
              <a:buNone/>
            </a:pPr>
            <a:r>
              <a:rPr lang="en-US" sz="1800" b="1" dirty="0">
                <a:solidFill>
                  <a:srgbClr val="1F2A37"/>
                </a:solidFill>
                <a:latin typeface="Calibri" pitchFamily="34" charset="0"/>
                <a:ea typeface="Calibri" pitchFamily="34" charset="-122"/>
                <a:cs typeface="Calibri" pitchFamily="34" charset="-120"/>
              </a:rPr>
              <a:t>Research early</a:t>
            </a:r>
            <a:endParaRPr lang="en-US" sz="1800" dirty="0"/>
          </a:p>
        </p:txBody>
      </p:sp>
      <p:sp>
        <p:nvSpPr>
          <p:cNvPr id="10" name="Text 7"/>
          <p:cNvSpPr txBox="1"/>
          <p:nvPr/>
        </p:nvSpPr>
        <p:spPr>
          <a:xfrm>
            <a:off x="3840480" y="1371600"/>
            <a:ext cx="3840480" cy="73152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Every college has different policies, forms, and deadlines</a:t>
            </a:r>
            <a:endParaRPr lang="en-US" sz="1500" dirty="0"/>
          </a:p>
        </p:txBody>
      </p:sp>
      <p:sp>
        <p:nvSpPr>
          <p:cNvPr id="11" name="Shape 8"/>
          <p:cNvSpPr/>
          <p:nvPr/>
        </p:nvSpPr>
        <p:spPr>
          <a:xfrm>
            <a:off x="548640" y="2240280"/>
            <a:ext cx="7315200" cy="731520"/>
          </a:xfrm>
          <a:prstGeom prst="roundRect">
            <a:avLst>
              <a:gd name="adj" fmla="val 15000"/>
            </a:avLst>
          </a:prstGeom>
          <a:solidFill>
            <a:srgbClr val="E6F1F3"/>
          </a:solidFill>
          <a:ln/>
        </p:spPr>
        <p:txBody>
          <a:bodyPr/>
          <a:lstStyle/>
          <a:p>
            <a:endParaRPr lang="en-US"/>
          </a:p>
        </p:txBody>
      </p:sp>
      <p:sp>
        <p:nvSpPr>
          <p:cNvPr id="12" name="Shape 9"/>
          <p:cNvSpPr/>
          <p:nvPr/>
        </p:nvSpPr>
        <p:spPr>
          <a:xfrm>
            <a:off x="685800" y="2331720"/>
            <a:ext cx="548640" cy="548640"/>
          </a:xfrm>
          <a:prstGeom prst="ellipse">
            <a:avLst/>
          </a:prstGeom>
          <a:solidFill>
            <a:srgbClr val="3B93A1"/>
          </a:solidFill>
          <a:ln/>
        </p:spPr>
        <p:txBody>
          <a:bodyPr/>
          <a:lstStyle/>
          <a:p>
            <a:endParaRPr lang="en-US"/>
          </a:p>
        </p:txBody>
      </p:sp>
      <p:sp>
        <p:nvSpPr>
          <p:cNvPr id="13" name="Text 10"/>
          <p:cNvSpPr txBox="1"/>
          <p:nvPr/>
        </p:nvSpPr>
        <p:spPr>
          <a:xfrm>
            <a:off x="685800" y="233172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2</a:t>
            </a:r>
            <a:endParaRPr lang="en-US" sz="2000" dirty="0"/>
          </a:p>
        </p:txBody>
      </p:sp>
      <p:sp>
        <p:nvSpPr>
          <p:cNvPr id="14" name="Text 11"/>
          <p:cNvSpPr txBox="1"/>
          <p:nvPr/>
        </p:nvSpPr>
        <p:spPr>
          <a:xfrm>
            <a:off x="1463040" y="2240280"/>
            <a:ext cx="2286000" cy="731520"/>
          </a:xfrm>
          <a:prstGeom prst="rect">
            <a:avLst/>
          </a:prstGeom>
          <a:noFill/>
          <a:ln/>
        </p:spPr>
        <p:txBody>
          <a:bodyPr wrap="square" lIns="0" tIns="0" rIns="0" bIns="0" rtlCol="0" anchor="ctr"/>
          <a:lstStyle/>
          <a:p>
            <a:pPr marL="0" indent="0">
              <a:buNone/>
            </a:pPr>
            <a:r>
              <a:rPr lang="en-US" sz="1800" b="1" dirty="0">
                <a:solidFill>
                  <a:srgbClr val="1F2A37"/>
                </a:solidFill>
                <a:latin typeface="Calibri" pitchFamily="34" charset="0"/>
                <a:ea typeface="Calibri" pitchFamily="34" charset="-122"/>
                <a:cs typeface="Calibri" pitchFamily="34" charset="-120"/>
              </a:rPr>
              <a:t>Submit everything</a:t>
            </a:r>
            <a:endParaRPr lang="en-US" sz="1800" dirty="0"/>
          </a:p>
        </p:txBody>
      </p:sp>
      <p:sp>
        <p:nvSpPr>
          <p:cNvPr id="15" name="Text 12"/>
          <p:cNvSpPr txBox="1"/>
          <p:nvPr/>
        </p:nvSpPr>
        <p:spPr>
          <a:xfrm>
            <a:off x="3840480" y="2240280"/>
            <a:ext cx="3840480" cy="73152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Send all requested applications and documents on time</a:t>
            </a:r>
            <a:endParaRPr lang="en-US" sz="1500" dirty="0"/>
          </a:p>
        </p:txBody>
      </p:sp>
      <p:sp>
        <p:nvSpPr>
          <p:cNvPr id="16" name="Shape 13"/>
          <p:cNvSpPr/>
          <p:nvPr/>
        </p:nvSpPr>
        <p:spPr>
          <a:xfrm>
            <a:off x="548640" y="3108960"/>
            <a:ext cx="7315200" cy="731520"/>
          </a:xfrm>
          <a:prstGeom prst="roundRect">
            <a:avLst>
              <a:gd name="adj" fmla="val 15000"/>
            </a:avLst>
          </a:prstGeom>
          <a:solidFill>
            <a:srgbClr val="E6F1F3"/>
          </a:solidFill>
          <a:ln/>
        </p:spPr>
        <p:txBody>
          <a:bodyPr/>
          <a:lstStyle/>
          <a:p>
            <a:endParaRPr lang="en-US"/>
          </a:p>
        </p:txBody>
      </p:sp>
      <p:sp>
        <p:nvSpPr>
          <p:cNvPr id="17" name="Shape 14"/>
          <p:cNvSpPr/>
          <p:nvPr/>
        </p:nvSpPr>
        <p:spPr>
          <a:xfrm>
            <a:off x="685800" y="3200400"/>
            <a:ext cx="548640" cy="548640"/>
          </a:xfrm>
          <a:prstGeom prst="ellipse">
            <a:avLst/>
          </a:prstGeom>
          <a:solidFill>
            <a:srgbClr val="1B677A"/>
          </a:solidFill>
          <a:ln/>
        </p:spPr>
        <p:txBody>
          <a:bodyPr/>
          <a:lstStyle/>
          <a:p>
            <a:endParaRPr lang="en-US"/>
          </a:p>
        </p:txBody>
      </p:sp>
      <p:sp>
        <p:nvSpPr>
          <p:cNvPr id="18" name="Text 15"/>
          <p:cNvSpPr txBox="1"/>
          <p:nvPr/>
        </p:nvSpPr>
        <p:spPr>
          <a:xfrm>
            <a:off x="685800" y="320040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3</a:t>
            </a:r>
            <a:endParaRPr lang="en-US" sz="2000" dirty="0"/>
          </a:p>
        </p:txBody>
      </p:sp>
      <p:sp>
        <p:nvSpPr>
          <p:cNvPr id="19" name="Text 16"/>
          <p:cNvSpPr txBox="1"/>
          <p:nvPr/>
        </p:nvSpPr>
        <p:spPr>
          <a:xfrm>
            <a:off x="1463040" y="3108960"/>
            <a:ext cx="2286000" cy="731520"/>
          </a:xfrm>
          <a:prstGeom prst="rect">
            <a:avLst/>
          </a:prstGeom>
          <a:noFill/>
          <a:ln/>
        </p:spPr>
        <p:txBody>
          <a:bodyPr wrap="square" lIns="0" tIns="0" rIns="0" bIns="0" rtlCol="0" anchor="ctr"/>
          <a:lstStyle/>
          <a:p>
            <a:pPr marL="0" indent="0">
              <a:buNone/>
            </a:pPr>
            <a:r>
              <a:rPr lang="en-US" sz="1800" b="1" dirty="0">
                <a:solidFill>
                  <a:srgbClr val="1F2A37"/>
                </a:solidFill>
                <a:latin typeface="Calibri" pitchFamily="34" charset="0"/>
                <a:ea typeface="Calibri" pitchFamily="34" charset="-122"/>
                <a:cs typeface="Calibri" pitchFamily="34" charset="-120"/>
              </a:rPr>
              <a:t>Review and ask</a:t>
            </a:r>
            <a:endParaRPr lang="en-US" sz="1800" dirty="0"/>
          </a:p>
        </p:txBody>
      </p:sp>
      <p:sp>
        <p:nvSpPr>
          <p:cNvPr id="20" name="Text 17"/>
          <p:cNvSpPr txBox="1"/>
          <p:nvPr/>
        </p:nvSpPr>
        <p:spPr>
          <a:xfrm>
            <a:off x="3840480" y="3108960"/>
            <a:ext cx="3840480" cy="73152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Compare offer letters; ask for a review if your situation changed</a:t>
            </a:r>
            <a:endParaRPr lang="en-US" sz="1500" dirty="0"/>
          </a:p>
        </p:txBody>
      </p:sp>
      <p:sp>
        <p:nvSpPr>
          <p:cNvPr id="21" name="Shape 18"/>
          <p:cNvSpPr/>
          <p:nvPr/>
        </p:nvSpPr>
        <p:spPr>
          <a:xfrm>
            <a:off x="548640" y="3977640"/>
            <a:ext cx="7315200" cy="731520"/>
          </a:xfrm>
          <a:prstGeom prst="roundRect">
            <a:avLst>
              <a:gd name="adj" fmla="val 15000"/>
            </a:avLst>
          </a:prstGeom>
          <a:solidFill>
            <a:srgbClr val="E6F1F3"/>
          </a:solidFill>
          <a:ln/>
        </p:spPr>
        <p:txBody>
          <a:bodyPr/>
          <a:lstStyle/>
          <a:p>
            <a:endParaRPr lang="en-US"/>
          </a:p>
        </p:txBody>
      </p:sp>
      <p:sp>
        <p:nvSpPr>
          <p:cNvPr id="22" name="Shape 19"/>
          <p:cNvSpPr/>
          <p:nvPr/>
        </p:nvSpPr>
        <p:spPr>
          <a:xfrm>
            <a:off x="685800" y="4069080"/>
            <a:ext cx="548640" cy="548640"/>
          </a:xfrm>
          <a:prstGeom prst="ellipse">
            <a:avLst/>
          </a:prstGeom>
          <a:solidFill>
            <a:srgbClr val="12525F"/>
          </a:solidFill>
          <a:ln/>
        </p:spPr>
        <p:txBody>
          <a:bodyPr/>
          <a:lstStyle/>
          <a:p>
            <a:endParaRPr lang="en-US"/>
          </a:p>
        </p:txBody>
      </p:sp>
      <p:sp>
        <p:nvSpPr>
          <p:cNvPr id="23" name="Text 20"/>
          <p:cNvSpPr txBox="1"/>
          <p:nvPr/>
        </p:nvSpPr>
        <p:spPr>
          <a:xfrm>
            <a:off x="685800" y="406908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4</a:t>
            </a:r>
            <a:endParaRPr lang="en-US" sz="2000" dirty="0"/>
          </a:p>
        </p:txBody>
      </p:sp>
      <p:sp>
        <p:nvSpPr>
          <p:cNvPr id="24" name="Text 21"/>
          <p:cNvSpPr txBox="1"/>
          <p:nvPr/>
        </p:nvSpPr>
        <p:spPr>
          <a:xfrm>
            <a:off x="1463040" y="3977640"/>
            <a:ext cx="2286000" cy="731520"/>
          </a:xfrm>
          <a:prstGeom prst="rect">
            <a:avLst/>
          </a:prstGeom>
          <a:noFill/>
          <a:ln/>
        </p:spPr>
        <p:txBody>
          <a:bodyPr wrap="square" lIns="0" tIns="0" rIns="0" bIns="0" rtlCol="0" anchor="ctr"/>
          <a:lstStyle/>
          <a:p>
            <a:pPr marL="0" indent="0">
              <a:buNone/>
            </a:pPr>
            <a:r>
              <a:rPr lang="en-US" sz="1800" b="1" dirty="0">
                <a:solidFill>
                  <a:srgbClr val="1F2A37"/>
                </a:solidFill>
                <a:latin typeface="Calibri" pitchFamily="34" charset="0"/>
                <a:ea typeface="Calibri" pitchFamily="34" charset="-122"/>
                <a:cs typeface="Calibri" pitchFamily="34" charset="-120"/>
              </a:rPr>
              <a:t>Accept your awards</a:t>
            </a:r>
            <a:endParaRPr lang="en-US" sz="1800" dirty="0"/>
          </a:p>
        </p:txBody>
      </p:sp>
      <p:sp>
        <p:nvSpPr>
          <p:cNvPr id="25" name="Text 22"/>
          <p:cNvSpPr txBox="1"/>
          <p:nvPr/>
        </p:nvSpPr>
        <p:spPr>
          <a:xfrm>
            <a:off x="3840480" y="3977640"/>
            <a:ext cx="3840480" cy="73152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Accept or decline each award; complete loan requirements</a:t>
            </a:r>
            <a:endParaRPr lang="en-US" sz="1500" dirty="0"/>
          </a:p>
        </p:txBody>
      </p:sp>
      <p:sp>
        <p:nvSpPr>
          <p:cNvPr id="26" name="Shape 23"/>
          <p:cNvSpPr/>
          <p:nvPr/>
        </p:nvSpPr>
        <p:spPr>
          <a:xfrm>
            <a:off x="548640" y="4846320"/>
            <a:ext cx="7315200" cy="731520"/>
          </a:xfrm>
          <a:prstGeom prst="roundRect">
            <a:avLst>
              <a:gd name="adj" fmla="val 15000"/>
            </a:avLst>
          </a:prstGeom>
          <a:solidFill>
            <a:srgbClr val="E6F1F3"/>
          </a:solidFill>
          <a:ln/>
        </p:spPr>
        <p:txBody>
          <a:bodyPr/>
          <a:lstStyle/>
          <a:p>
            <a:endParaRPr lang="en-US"/>
          </a:p>
        </p:txBody>
      </p:sp>
      <p:sp>
        <p:nvSpPr>
          <p:cNvPr id="27" name="Shape 24"/>
          <p:cNvSpPr/>
          <p:nvPr/>
        </p:nvSpPr>
        <p:spPr>
          <a:xfrm>
            <a:off x="685800" y="4937760"/>
            <a:ext cx="548640" cy="548640"/>
          </a:xfrm>
          <a:prstGeom prst="ellipse">
            <a:avLst/>
          </a:prstGeom>
          <a:solidFill>
            <a:srgbClr val="0B3E49"/>
          </a:solidFill>
          <a:ln/>
        </p:spPr>
        <p:txBody>
          <a:bodyPr/>
          <a:lstStyle/>
          <a:p>
            <a:endParaRPr lang="en-US"/>
          </a:p>
        </p:txBody>
      </p:sp>
      <p:sp>
        <p:nvSpPr>
          <p:cNvPr id="28" name="Text 25"/>
          <p:cNvSpPr txBox="1"/>
          <p:nvPr/>
        </p:nvSpPr>
        <p:spPr>
          <a:xfrm>
            <a:off x="685800" y="493776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5</a:t>
            </a:r>
            <a:endParaRPr lang="en-US" sz="2000" dirty="0"/>
          </a:p>
        </p:txBody>
      </p:sp>
      <p:sp>
        <p:nvSpPr>
          <p:cNvPr id="29" name="Text 26"/>
          <p:cNvSpPr txBox="1"/>
          <p:nvPr/>
        </p:nvSpPr>
        <p:spPr>
          <a:xfrm>
            <a:off x="1463040" y="4846320"/>
            <a:ext cx="2286000" cy="731520"/>
          </a:xfrm>
          <a:prstGeom prst="rect">
            <a:avLst/>
          </a:prstGeom>
          <a:noFill/>
          <a:ln/>
        </p:spPr>
        <p:txBody>
          <a:bodyPr wrap="square" lIns="0" tIns="0" rIns="0" bIns="0" rtlCol="0" anchor="ctr"/>
          <a:lstStyle/>
          <a:p>
            <a:pPr marL="0" indent="0">
              <a:buNone/>
            </a:pPr>
            <a:r>
              <a:rPr lang="en-US" sz="1800" b="1" dirty="0">
                <a:solidFill>
                  <a:srgbClr val="1F2A37"/>
                </a:solidFill>
                <a:latin typeface="Calibri" pitchFamily="34" charset="0"/>
                <a:ea typeface="Calibri" pitchFamily="34" charset="-122"/>
                <a:cs typeface="Calibri" pitchFamily="34" charset="-120"/>
              </a:rPr>
              <a:t>Reapply every year</a:t>
            </a:r>
            <a:endParaRPr lang="en-US" sz="1800" dirty="0"/>
          </a:p>
        </p:txBody>
      </p:sp>
      <p:sp>
        <p:nvSpPr>
          <p:cNvPr id="30" name="Text 27"/>
          <p:cNvSpPr txBox="1"/>
          <p:nvPr/>
        </p:nvSpPr>
        <p:spPr>
          <a:xfrm>
            <a:off x="3840480" y="4846320"/>
            <a:ext cx="3840480" cy="73152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File the FAFSA® annually and keep up your grades (SAP)</a:t>
            </a:r>
            <a:endParaRPr lang="en-US" sz="1500" dirty="0"/>
          </a:p>
        </p:txBody>
      </p:sp>
      <p:sp>
        <p:nvSpPr>
          <p:cNvPr id="31" name="Shape 28"/>
          <p:cNvSpPr/>
          <p:nvPr/>
        </p:nvSpPr>
        <p:spPr>
          <a:xfrm>
            <a:off x="8229600" y="1371600"/>
            <a:ext cx="3410712" cy="4206240"/>
          </a:xfrm>
          <a:prstGeom prst="roundRect">
            <a:avLst>
              <a:gd name="adj" fmla="val 4021"/>
            </a:avLst>
          </a:prstGeom>
          <a:solidFill>
            <a:srgbClr val="0B3E49"/>
          </a:solidFill>
          <a:ln/>
        </p:spPr>
        <p:txBody>
          <a:bodyPr/>
          <a:lstStyle/>
          <a:p>
            <a:endParaRPr lang="en-US"/>
          </a:p>
        </p:txBody>
      </p:sp>
      <p:sp>
        <p:nvSpPr>
          <p:cNvPr id="32" name="Text 29"/>
          <p:cNvSpPr txBox="1"/>
          <p:nvPr/>
        </p:nvSpPr>
        <p:spPr>
          <a:xfrm>
            <a:off x="8595360" y="1737360"/>
            <a:ext cx="2743200" cy="365760"/>
          </a:xfrm>
          <a:prstGeom prst="rect">
            <a:avLst/>
          </a:prstGeom>
          <a:noFill/>
          <a:ln/>
        </p:spPr>
        <p:txBody>
          <a:bodyPr wrap="square" lIns="0" tIns="0" rIns="0" bIns="0" rtlCol="0" anchor="ctr"/>
          <a:lstStyle/>
          <a:p>
            <a:pPr marL="0" indent="0">
              <a:buNone/>
            </a:pPr>
            <a:r>
              <a:rPr lang="en-US" sz="1400" b="1" kern="0" spc="300" dirty="0">
                <a:solidFill>
                  <a:srgbClr val="F2A900"/>
                </a:solidFill>
                <a:latin typeface="Arial" pitchFamily="34" charset="0"/>
                <a:ea typeface="Arial" pitchFamily="34" charset="-122"/>
                <a:cs typeface="Arial" pitchFamily="34" charset="-120"/>
              </a:rPr>
              <a:t>SPEAK UP</a:t>
            </a:r>
            <a:endParaRPr lang="en-US" sz="1400" dirty="0"/>
          </a:p>
        </p:txBody>
      </p:sp>
      <p:sp>
        <p:nvSpPr>
          <p:cNvPr id="33" name="Text 30"/>
          <p:cNvSpPr txBox="1"/>
          <p:nvPr/>
        </p:nvSpPr>
        <p:spPr>
          <a:xfrm>
            <a:off x="8595360" y="2194560"/>
            <a:ext cx="2743200" cy="1280160"/>
          </a:xfrm>
          <a:prstGeom prst="rect">
            <a:avLst/>
          </a:prstGeom>
          <a:noFill/>
          <a:ln/>
        </p:spPr>
        <p:txBody>
          <a:bodyPr wrap="square" lIns="0" tIns="0" rIns="0" bIns="0" rtlCol="0" anchor="t"/>
          <a:lstStyle/>
          <a:p>
            <a:pPr marL="0" indent="0">
              <a:buNone/>
            </a:pPr>
            <a:r>
              <a:rPr lang="en-US" sz="2800" b="1" dirty="0">
                <a:solidFill>
                  <a:srgbClr val="FFFFFF"/>
                </a:solidFill>
                <a:latin typeface="Calibri" pitchFamily="34" charset="0"/>
                <a:ea typeface="Calibri" pitchFamily="34" charset="-122"/>
                <a:cs typeface="Calibri" pitchFamily="34" charset="-120"/>
              </a:rPr>
              <a:t>Did your situation change?</a:t>
            </a:r>
            <a:endParaRPr lang="en-US" sz="2800" dirty="0"/>
          </a:p>
        </p:txBody>
      </p:sp>
      <p:sp>
        <p:nvSpPr>
          <p:cNvPr id="34" name="Text 31"/>
          <p:cNvSpPr txBox="1"/>
          <p:nvPr/>
        </p:nvSpPr>
        <p:spPr>
          <a:xfrm>
            <a:off x="8595360" y="3611880"/>
            <a:ext cx="2743200" cy="1463040"/>
          </a:xfrm>
          <a:prstGeom prst="rect">
            <a:avLst/>
          </a:prstGeom>
          <a:noFill/>
          <a:ln/>
        </p:spPr>
        <p:txBody>
          <a:bodyPr wrap="square" lIns="0" tIns="0" rIns="0" bIns="0" rtlCol="0" anchor="t"/>
          <a:lstStyle/>
          <a:p>
            <a:pPr marL="0" indent="0">
              <a:buNone/>
            </a:pPr>
            <a:r>
              <a:rPr lang="en-US" sz="1800" dirty="0">
                <a:solidFill>
                  <a:srgbClr val="FFFFFF"/>
                </a:solidFill>
                <a:latin typeface="Calibri" pitchFamily="34" charset="0"/>
                <a:ea typeface="Calibri" pitchFamily="34" charset="-122"/>
                <a:cs typeface="Calibri" pitchFamily="34" charset="-120"/>
              </a:rPr>
              <a:t>Contact the financial aid office and ask for a review of your offer.</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Third-Party Scholarships</a:t>
            </a:r>
          </a:p>
        </p:txBody>
      </p:sp>
      <p:sp>
        <p:nvSpPr>
          <p:cNvPr id="3" name="Rounded Rectangle 2">
            <a:extLst>
              <a:ext uri="{C183D7F6-B498-43B3-948B-1728B52AA6E4}">
                <adec:decorative xmlns:adec="http://schemas.microsoft.com/office/drawing/2017/decorative" val="1"/>
              </a:ext>
            </a:extLst>
          </p:cNvPr>
          <p:cNvSpPr/>
          <p:nvPr/>
        </p:nvSpPr>
        <p:spPr>
          <a:xfrm>
            <a:off x="548640" y="1325880"/>
            <a:ext cx="11064240" cy="868680"/>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Oval 3">
            <a:extLst>
              <a:ext uri="{C183D7F6-B498-43B3-948B-1728B52AA6E4}">
                <adec:decorative xmlns:adec="http://schemas.microsoft.com/office/drawing/2017/decorative" val="1"/>
              </a:ext>
            </a:extLst>
          </p:cNvPr>
          <p:cNvSpPr/>
          <p:nvPr/>
        </p:nvSpPr>
        <p:spPr>
          <a:xfrm>
            <a:off x="685800" y="1463039"/>
            <a:ext cx="411480" cy="41148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nfo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6325" y="1553565"/>
            <a:ext cx="230428" cy="230428"/>
          </a:xfrm>
          <a:prstGeom prst="rect">
            <a:avLst/>
          </a:prstGeom>
        </p:spPr>
      </p:pic>
      <p:sp>
        <p:nvSpPr>
          <p:cNvPr id="6" name="TextBox 5"/>
          <p:cNvSpPr txBox="1"/>
          <p:nvPr/>
        </p:nvSpPr>
        <p:spPr>
          <a:xfrm>
            <a:off x="1207007" y="1417320"/>
            <a:ext cx="10287000" cy="685800"/>
          </a:xfrm>
          <a:prstGeom prst="rect">
            <a:avLst/>
          </a:prstGeom>
          <a:noFill/>
        </p:spPr>
        <p:txBody>
          <a:bodyPr wrap="square" lIns="45720" tIns="27432" rIns="45720" bIns="27432" anchor="ctr">
            <a:spAutoFit/>
          </a:bodyPr>
          <a:lstStyle/>
          <a:p>
            <a:pPr algn="l">
              <a:spcAft>
                <a:spcPts val="600"/>
              </a:spcAft>
              <a:buNone/>
            </a:pPr>
            <a:r>
              <a:rPr sz="1700" b="1">
                <a:solidFill>
                  <a:srgbClr val="1F2A37"/>
                </a:solidFill>
                <a:latin typeface="Calibri"/>
              </a:rPr>
              <a:t>Start in October:</a:t>
            </a:r>
            <a:r>
              <a:rPr sz="1700" b="0">
                <a:solidFill>
                  <a:srgbClr val="1F2A37"/>
                </a:solidFill>
                <a:latin typeface="Calibri"/>
              </a:rPr>
              <a:t> The earlier you apply, the less competition — and watch the deadlines.</a:t>
            </a:r>
          </a:p>
        </p:txBody>
      </p:sp>
      <p:sp>
        <p:nvSpPr>
          <p:cNvPr id="7" name="Rounded Rectangle 6">
            <a:extLst>
              <a:ext uri="{C183D7F6-B498-43B3-948B-1728B52AA6E4}">
                <adec:decorative xmlns:adec="http://schemas.microsoft.com/office/drawing/2017/decorative" val="1"/>
              </a:ext>
            </a:extLst>
          </p:cNvPr>
          <p:cNvSpPr/>
          <p:nvPr/>
        </p:nvSpPr>
        <p:spPr>
          <a:xfrm>
            <a:off x="548640" y="2468880"/>
            <a:ext cx="2615184" cy="182880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a:extLst>
              <a:ext uri="{C183D7F6-B498-43B3-948B-1728B52AA6E4}">
                <adec:decorative xmlns:adec="http://schemas.microsoft.com/office/drawing/2017/decorative" val="1"/>
              </a:ext>
            </a:extLst>
          </p:cNvPr>
          <p:cNvSpPr/>
          <p:nvPr/>
        </p:nvSpPr>
        <p:spPr>
          <a:xfrm>
            <a:off x="731520" y="2651760"/>
            <a:ext cx="548640" cy="54864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graduate_w.png">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2220" y="2772460"/>
            <a:ext cx="307238" cy="307238"/>
          </a:xfrm>
          <a:prstGeom prst="rect">
            <a:avLst/>
          </a:prstGeom>
        </p:spPr>
      </p:pic>
      <p:sp>
        <p:nvSpPr>
          <p:cNvPr id="10" name="TextBox 9"/>
          <p:cNvSpPr txBox="1"/>
          <p:nvPr/>
        </p:nvSpPr>
        <p:spPr>
          <a:xfrm>
            <a:off x="731520" y="3291840"/>
            <a:ext cx="2286000" cy="960120"/>
          </a:xfrm>
          <a:prstGeom prst="rect">
            <a:avLst/>
          </a:prstGeom>
          <a:noFill/>
        </p:spPr>
        <p:txBody>
          <a:bodyPr wrap="square" lIns="45720" tIns="27432" rIns="45720" bIns="27432" anchor="t">
            <a:spAutoFit/>
          </a:bodyPr>
          <a:lstStyle/>
          <a:p>
            <a:pPr algn="l">
              <a:spcAft>
                <a:spcPts val="200"/>
              </a:spcAft>
              <a:buNone/>
            </a:pPr>
            <a:r>
              <a:rPr sz="1500" b="1">
                <a:solidFill>
                  <a:srgbClr val="1F2A37"/>
                </a:solidFill>
                <a:latin typeface="Calibri"/>
              </a:rPr>
              <a:t>High school counselors</a:t>
            </a:r>
          </a:p>
          <a:p>
            <a:pPr algn="l">
              <a:spcAft>
                <a:spcPts val="200"/>
              </a:spcAft>
              <a:buNone/>
            </a:pPr>
            <a:r>
              <a:rPr sz="1500" b="0">
                <a:solidFill>
                  <a:srgbClr val="1F2A37"/>
                </a:solidFill>
                <a:latin typeface="Calibri"/>
              </a:rPr>
              <a:t>Naviance and local scholarships</a:t>
            </a:r>
          </a:p>
        </p:txBody>
      </p:sp>
      <p:sp>
        <p:nvSpPr>
          <p:cNvPr id="11" name="Rounded Rectangle 10">
            <a:extLst>
              <a:ext uri="{C183D7F6-B498-43B3-948B-1728B52AA6E4}">
                <adec:decorative xmlns:adec="http://schemas.microsoft.com/office/drawing/2017/decorative" val="1"/>
              </a:ext>
            </a:extLst>
          </p:cNvPr>
          <p:cNvSpPr/>
          <p:nvPr/>
        </p:nvSpPr>
        <p:spPr>
          <a:xfrm>
            <a:off x="3346704" y="2468880"/>
            <a:ext cx="2615184" cy="182880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Oval 11">
            <a:extLst>
              <a:ext uri="{C183D7F6-B498-43B3-948B-1728B52AA6E4}">
                <adec:decorative xmlns:adec="http://schemas.microsoft.com/office/drawing/2017/decorative" val="1"/>
              </a:ext>
            </a:extLst>
          </p:cNvPr>
          <p:cNvSpPr/>
          <p:nvPr/>
        </p:nvSpPr>
        <p:spPr>
          <a:xfrm>
            <a:off x="3529584" y="2651760"/>
            <a:ext cx="548640" cy="54864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descr="search_w.png">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650284" y="2772460"/>
            <a:ext cx="307238" cy="307238"/>
          </a:xfrm>
          <a:prstGeom prst="rect">
            <a:avLst/>
          </a:prstGeom>
        </p:spPr>
      </p:pic>
      <p:sp>
        <p:nvSpPr>
          <p:cNvPr id="14" name="TextBox 13"/>
          <p:cNvSpPr txBox="1"/>
          <p:nvPr/>
        </p:nvSpPr>
        <p:spPr>
          <a:xfrm>
            <a:off x="3529584" y="3291840"/>
            <a:ext cx="2286000" cy="960120"/>
          </a:xfrm>
          <a:prstGeom prst="rect">
            <a:avLst/>
          </a:prstGeom>
          <a:noFill/>
        </p:spPr>
        <p:txBody>
          <a:bodyPr wrap="square" lIns="45720" tIns="27432" rIns="45720" bIns="27432" anchor="t">
            <a:spAutoFit/>
          </a:bodyPr>
          <a:lstStyle/>
          <a:p>
            <a:pPr algn="l">
              <a:spcAft>
                <a:spcPts val="200"/>
              </a:spcAft>
              <a:buNone/>
            </a:pPr>
            <a:r>
              <a:rPr sz="1500" b="1">
                <a:solidFill>
                  <a:srgbClr val="1F2A37"/>
                </a:solidFill>
                <a:latin typeface="Calibri"/>
              </a:rPr>
              <a:t>StudentAid.gov</a:t>
            </a:r>
          </a:p>
          <a:p>
            <a:pPr algn="l">
              <a:spcAft>
                <a:spcPts val="200"/>
              </a:spcAft>
              <a:buNone/>
            </a:pPr>
            <a:r>
              <a:rPr sz="1500" b="0" u="sng">
                <a:solidFill>
                  <a:srgbClr val="007582"/>
                </a:solidFill>
                <a:latin typeface="Calibri"/>
                <a:hlinkClick r:id="rId6"/>
              </a:rPr>
              <a:t>studentaid.gov/scholarships</a:t>
            </a:r>
          </a:p>
        </p:txBody>
      </p:sp>
      <p:sp>
        <p:nvSpPr>
          <p:cNvPr id="15" name="Rounded Rectangle 14">
            <a:extLst>
              <a:ext uri="{C183D7F6-B498-43B3-948B-1728B52AA6E4}">
                <adec:decorative xmlns:adec="http://schemas.microsoft.com/office/drawing/2017/decorative" val="1"/>
              </a:ext>
            </a:extLst>
          </p:cNvPr>
          <p:cNvSpPr/>
          <p:nvPr/>
        </p:nvSpPr>
        <p:spPr>
          <a:xfrm>
            <a:off x="6144768" y="2468880"/>
            <a:ext cx="2615184" cy="182880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Oval 15">
            <a:extLst>
              <a:ext uri="{C183D7F6-B498-43B3-948B-1728B52AA6E4}">
                <adec:decorative xmlns:adec="http://schemas.microsoft.com/office/drawing/2017/decorative" val="1"/>
              </a:ext>
            </a:extLst>
          </p:cNvPr>
          <p:cNvSpPr/>
          <p:nvPr/>
        </p:nvSpPr>
        <p:spPr>
          <a:xfrm>
            <a:off x="6327648" y="2651760"/>
            <a:ext cx="548640" cy="54864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Picture 16" descr="briefcase_w.png">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448348" y="2772460"/>
            <a:ext cx="307238" cy="307238"/>
          </a:xfrm>
          <a:prstGeom prst="rect">
            <a:avLst/>
          </a:prstGeom>
        </p:spPr>
      </p:pic>
      <p:sp>
        <p:nvSpPr>
          <p:cNvPr id="18" name="TextBox 17"/>
          <p:cNvSpPr txBox="1"/>
          <p:nvPr/>
        </p:nvSpPr>
        <p:spPr>
          <a:xfrm>
            <a:off x="6327648" y="3291840"/>
            <a:ext cx="2286000" cy="960120"/>
          </a:xfrm>
          <a:prstGeom prst="rect">
            <a:avLst/>
          </a:prstGeom>
          <a:noFill/>
        </p:spPr>
        <p:txBody>
          <a:bodyPr wrap="square" lIns="45720" tIns="27432" rIns="45720" bIns="27432" anchor="t">
            <a:spAutoFit/>
          </a:bodyPr>
          <a:lstStyle/>
          <a:p>
            <a:pPr algn="l">
              <a:spcAft>
                <a:spcPts val="200"/>
              </a:spcAft>
              <a:buNone/>
            </a:pPr>
            <a:r>
              <a:rPr sz="1500" b="1">
                <a:solidFill>
                  <a:srgbClr val="1F2A37"/>
                </a:solidFill>
                <a:latin typeface="Calibri"/>
              </a:rPr>
              <a:t>CareerOneStop</a:t>
            </a:r>
          </a:p>
          <a:p>
            <a:pPr algn="l">
              <a:spcAft>
                <a:spcPts val="200"/>
              </a:spcAft>
              <a:buNone/>
            </a:pPr>
            <a:r>
              <a:rPr sz="1500" b="0">
                <a:solidFill>
                  <a:srgbClr val="1F2A37"/>
                </a:solidFill>
                <a:latin typeface="Calibri"/>
              </a:rPr>
              <a:t>U.S. Department of Labor's free scholarship finder</a:t>
            </a:r>
          </a:p>
        </p:txBody>
      </p:sp>
      <p:sp>
        <p:nvSpPr>
          <p:cNvPr id="19" name="Rounded Rectangle 18">
            <a:extLst>
              <a:ext uri="{C183D7F6-B498-43B3-948B-1728B52AA6E4}">
                <adec:decorative xmlns:adec="http://schemas.microsoft.com/office/drawing/2017/decorative" val="1"/>
              </a:ext>
            </a:extLst>
          </p:cNvPr>
          <p:cNvSpPr/>
          <p:nvPr/>
        </p:nvSpPr>
        <p:spPr>
          <a:xfrm>
            <a:off x="8942832" y="2468880"/>
            <a:ext cx="2615184" cy="182880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Oval 19">
            <a:extLst>
              <a:ext uri="{C183D7F6-B498-43B3-948B-1728B52AA6E4}">
                <adec:decorative xmlns:adec="http://schemas.microsoft.com/office/drawing/2017/decorative" val="1"/>
              </a:ext>
            </a:extLst>
          </p:cNvPr>
          <p:cNvSpPr/>
          <p:nvPr/>
        </p:nvSpPr>
        <p:spPr>
          <a:xfrm>
            <a:off x="9125711" y="2651760"/>
            <a:ext cx="548640" cy="54864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shield_w.png">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9246412" y="2772460"/>
            <a:ext cx="307238" cy="307238"/>
          </a:xfrm>
          <a:prstGeom prst="rect">
            <a:avLst/>
          </a:prstGeom>
        </p:spPr>
      </p:pic>
      <p:sp>
        <p:nvSpPr>
          <p:cNvPr id="22" name="TextBox 21"/>
          <p:cNvSpPr txBox="1"/>
          <p:nvPr/>
        </p:nvSpPr>
        <p:spPr>
          <a:xfrm>
            <a:off x="9125711" y="3291840"/>
            <a:ext cx="2286000" cy="960120"/>
          </a:xfrm>
          <a:prstGeom prst="rect">
            <a:avLst/>
          </a:prstGeom>
          <a:noFill/>
        </p:spPr>
        <p:txBody>
          <a:bodyPr wrap="square" lIns="45720" tIns="27432" rIns="45720" bIns="27432" anchor="t">
            <a:spAutoFit/>
          </a:bodyPr>
          <a:lstStyle/>
          <a:p>
            <a:pPr algn="l">
              <a:spcAft>
                <a:spcPts val="200"/>
              </a:spcAft>
              <a:buNone/>
            </a:pPr>
            <a:r>
              <a:rPr sz="1500" b="1">
                <a:solidFill>
                  <a:srgbClr val="1F2A37"/>
                </a:solidFill>
                <a:latin typeface="Calibri"/>
              </a:rPr>
              <a:t>Check legitimacy</a:t>
            </a:r>
          </a:p>
          <a:p>
            <a:pPr algn="l">
              <a:spcAft>
                <a:spcPts val="200"/>
              </a:spcAft>
              <a:buNone/>
            </a:pPr>
            <a:r>
              <a:rPr sz="1500" b="0">
                <a:solidFill>
                  <a:srgbClr val="1F2A37"/>
                </a:solidFill>
                <a:latin typeface="Calibri"/>
              </a:rPr>
              <a:t>Use only legitimate search sites</a:t>
            </a:r>
          </a:p>
        </p:txBody>
      </p:sp>
      <p:sp>
        <p:nvSpPr>
          <p:cNvPr id="23" name="Rounded Rectangle 22">
            <a:extLst>
              <a:ext uri="{C183D7F6-B498-43B3-948B-1728B52AA6E4}">
                <adec:decorative xmlns:adec="http://schemas.microsoft.com/office/drawing/2017/decorative" val="1"/>
              </a:ext>
            </a:extLst>
          </p:cNvPr>
          <p:cNvSpPr/>
          <p:nvPr/>
        </p:nvSpPr>
        <p:spPr>
          <a:xfrm>
            <a:off x="548640" y="4526280"/>
            <a:ext cx="11064240" cy="1280160"/>
          </a:xfrm>
          <a:prstGeom prst="roundRect">
            <a:avLst>
              <a:gd name="adj" fmla="val 8000"/>
            </a:avLst>
          </a:prstGeom>
          <a:solidFill>
            <a:srgbClr val="FFF4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Oval 23">
            <a:extLst>
              <a:ext uri="{C183D7F6-B498-43B3-948B-1728B52AA6E4}">
                <adec:decorative xmlns:adec="http://schemas.microsoft.com/office/drawing/2017/decorative" val="1"/>
              </a:ext>
            </a:extLst>
          </p:cNvPr>
          <p:cNvSpPr/>
          <p:nvPr/>
        </p:nvSpPr>
        <p:spPr>
          <a:xfrm>
            <a:off x="731520" y="4846320"/>
            <a:ext cx="640080" cy="640080"/>
          </a:xfrm>
          <a:prstGeom prst="ellipse">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Picture 24" descr="warn_w.png">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872337" y="4987137"/>
            <a:ext cx="358444" cy="358444"/>
          </a:xfrm>
          <a:prstGeom prst="rect">
            <a:avLst/>
          </a:prstGeom>
        </p:spPr>
      </p:pic>
      <p:sp>
        <p:nvSpPr>
          <p:cNvPr id="26" name="TextBox 25"/>
          <p:cNvSpPr txBox="1"/>
          <p:nvPr/>
        </p:nvSpPr>
        <p:spPr>
          <a:xfrm>
            <a:off x="1554480" y="4526280"/>
            <a:ext cx="9875520" cy="1280160"/>
          </a:xfrm>
          <a:prstGeom prst="rect">
            <a:avLst/>
          </a:prstGeom>
          <a:noFill/>
        </p:spPr>
        <p:txBody>
          <a:bodyPr wrap="square" lIns="45720" tIns="27432" rIns="45720" bIns="27432" anchor="ctr">
            <a:spAutoFit/>
          </a:bodyPr>
          <a:lstStyle/>
          <a:p>
            <a:pPr algn="l">
              <a:spcAft>
                <a:spcPts val="600"/>
              </a:spcAft>
              <a:buNone/>
            </a:pPr>
            <a:r>
              <a:rPr sz="1700" b="1">
                <a:solidFill>
                  <a:srgbClr val="5A3E00"/>
                </a:solidFill>
                <a:latin typeface="Calibri"/>
              </a:rPr>
              <a:t>NEVER PAY FOR SCHOLARSHIP SERVICES.</a:t>
            </a:r>
            <a:r>
              <a:rPr sz="1700" b="0">
                <a:solidFill>
                  <a:srgbClr val="5A3E00"/>
                </a:solidFill>
                <a:latin typeface="Calibri"/>
              </a:rPr>
              <a:t> Legitimate scholarships are free to apply for. Line up recommendation letters early and write 2–3 strong essays you can adapt.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Free Scholarship Search Services</a:t>
            </a:r>
          </a:p>
        </p:txBody>
      </p:sp>
      <p:sp>
        <p:nvSpPr>
          <p:cNvPr id="3" name="Rounded Rectangle 2">
            <a:extLst>
              <a:ext uri="{C183D7F6-B498-43B3-948B-1728B52AA6E4}">
                <adec:decorative xmlns:adec="http://schemas.microsoft.com/office/drawing/2017/decorative" val="1"/>
              </a:ext>
            </a:extLst>
          </p:cNvPr>
          <p:cNvSpPr/>
          <p:nvPr/>
        </p:nvSpPr>
        <p:spPr>
          <a:xfrm>
            <a:off x="548640" y="1325880"/>
            <a:ext cx="5440680" cy="841248"/>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Oval 3">
            <a:extLst>
              <a:ext uri="{C183D7F6-B498-43B3-948B-1728B52AA6E4}">
                <adec:decorative xmlns:adec="http://schemas.microsoft.com/office/drawing/2017/decorative" val="1"/>
              </a:ext>
            </a:extLst>
          </p:cNvPr>
          <p:cNvSpPr/>
          <p:nvPr/>
        </p:nvSpPr>
        <p:spPr>
          <a:xfrm>
            <a:off x="713232" y="1490472"/>
            <a:ext cx="512064" cy="512064"/>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search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5886" y="1603126"/>
            <a:ext cx="286755" cy="286755"/>
          </a:xfrm>
          <a:prstGeom prst="rect">
            <a:avLst/>
          </a:prstGeom>
        </p:spPr>
      </p:pic>
      <p:sp>
        <p:nvSpPr>
          <p:cNvPr id="6" name="TextBox 5"/>
          <p:cNvSpPr txBox="1"/>
          <p:nvPr/>
        </p:nvSpPr>
        <p:spPr>
          <a:xfrm>
            <a:off x="1417319" y="1344168"/>
            <a:ext cx="4480560" cy="804672"/>
          </a:xfrm>
          <a:prstGeom prst="rect">
            <a:avLst/>
          </a:prstGeom>
          <a:noFill/>
        </p:spPr>
        <p:txBody>
          <a:bodyPr wrap="square" lIns="45720" tIns="27432" rIns="45720" bIns="27432" anchor="ctr">
            <a:spAutoFit/>
          </a:bodyPr>
          <a:lstStyle/>
          <a:p>
            <a:pPr algn="l">
              <a:spcAft>
                <a:spcPts val="0"/>
              </a:spcAft>
              <a:buNone/>
            </a:pPr>
            <a:r>
              <a:rPr sz="1500" b="1">
                <a:solidFill>
                  <a:srgbClr val="1F2A37"/>
                </a:solidFill>
                <a:latin typeface="Calibri"/>
              </a:rPr>
              <a:t>Scholarship Finder | CareerOneStop</a:t>
            </a:r>
          </a:p>
          <a:p>
            <a:pPr algn="l">
              <a:spcAft>
                <a:spcPts val="0"/>
              </a:spcAft>
              <a:buNone/>
            </a:pPr>
            <a:r>
              <a:rPr sz="1500" b="0" u="sng">
                <a:solidFill>
                  <a:srgbClr val="007582"/>
                </a:solidFill>
                <a:latin typeface="Calibri"/>
                <a:hlinkClick r:id="rId4"/>
              </a:rPr>
              <a:t>careeronestop.org</a:t>
            </a:r>
          </a:p>
        </p:txBody>
      </p:sp>
      <p:sp>
        <p:nvSpPr>
          <p:cNvPr id="7" name="Rounded Rectangle 6">
            <a:extLst>
              <a:ext uri="{C183D7F6-B498-43B3-948B-1728B52AA6E4}">
                <adec:decorative xmlns:adec="http://schemas.microsoft.com/office/drawing/2017/decorative" val="1"/>
              </a:ext>
            </a:extLst>
          </p:cNvPr>
          <p:cNvSpPr/>
          <p:nvPr/>
        </p:nvSpPr>
        <p:spPr>
          <a:xfrm>
            <a:off x="6172200" y="1325880"/>
            <a:ext cx="5440680" cy="841248"/>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a:extLst>
              <a:ext uri="{C183D7F6-B498-43B3-948B-1728B52AA6E4}">
                <adec:decorative xmlns:adec="http://schemas.microsoft.com/office/drawing/2017/decorative" val="1"/>
              </a:ext>
            </a:extLst>
          </p:cNvPr>
          <p:cNvSpPr/>
          <p:nvPr/>
        </p:nvSpPr>
        <p:spPr>
          <a:xfrm>
            <a:off x="6336792" y="1490472"/>
            <a:ext cx="512064" cy="512064"/>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search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49446" y="1603126"/>
            <a:ext cx="286755" cy="286755"/>
          </a:xfrm>
          <a:prstGeom prst="rect">
            <a:avLst/>
          </a:prstGeom>
        </p:spPr>
      </p:pic>
      <p:sp>
        <p:nvSpPr>
          <p:cNvPr id="10" name="TextBox 9"/>
          <p:cNvSpPr txBox="1"/>
          <p:nvPr/>
        </p:nvSpPr>
        <p:spPr>
          <a:xfrm>
            <a:off x="7040880" y="1344168"/>
            <a:ext cx="4480560" cy="804672"/>
          </a:xfrm>
          <a:prstGeom prst="rect">
            <a:avLst/>
          </a:prstGeom>
          <a:noFill/>
        </p:spPr>
        <p:txBody>
          <a:bodyPr wrap="square" lIns="45720" tIns="27432" rIns="45720" bIns="27432" anchor="ctr">
            <a:spAutoFit/>
          </a:bodyPr>
          <a:lstStyle/>
          <a:p>
            <a:pPr algn="l">
              <a:spcAft>
                <a:spcPts val="0"/>
              </a:spcAft>
              <a:buNone/>
            </a:pPr>
            <a:r>
              <a:rPr sz="1500" b="1">
                <a:solidFill>
                  <a:srgbClr val="1F2A37"/>
                </a:solidFill>
                <a:latin typeface="Calibri"/>
              </a:rPr>
              <a:t>College Board BigFuture Scholarship Search</a:t>
            </a:r>
          </a:p>
          <a:p>
            <a:pPr algn="l">
              <a:spcAft>
                <a:spcPts val="0"/>
              </a:spcAft>
              <a:buNone/>
            </a:pPr>
            <a:r>
              <a:rPr sz="1500" b="0" u="sng">
                <a:solidFill>
                  <a:srgbClr val="007582"/>
                </a:solidFill>
                <a:latin typeface="Calibri"/>
                <a:hlinkClick r:id="rId5"/>
              </a:rPr>
              <a:t>bigfuture.collegeboard.org</a:t>
            </a:r>
          </a:p>
        </p:txBody>
      </p:sp>
      <p:sp>
        <p:nvSpPr>
          <p:cNvPr id="11" name="Rounded Rectangle 10">
            <a:extLst>
              <a:ext uri="{C183D7F6-B498-43B3-948B-1728B52AA6E4}">
                <adec:decorative xmlns:adec="http://schemas.microsoft.com/office/drawing/2017/decorative" val="1"/>
              </a:ext>
            </a:extLst>
          </p:cNvPr>
          <p:cNvSpPr/>
          <p:nvPr/>
        </p:nvSpPr>
        <p:spPr>
          <a:xfrm>
            <a:off x="548640" y="2313432"/>
            <a:ext cx="5440680" cy="841248"/>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Oval 11">
            <a:extLst>
              <a:ext uri="{C183D7F6-B498-43B3-948B-1728B52AA6E4}">
                <adec:decorative xmlns:adec="http://schemas.microsoft.com/office/drawing/2017/decorative" val="1"/>
              </a:ext>
            </a:extLst>
          </p:cNvPr>
          <p:cNvSpPr/>
          <p:nvPr/>
        </p:nvSpPr>
        <p:spPr>
          <a:xfrm>
            <a:off x="713232" y="2478024"/>
            <a:ext cx="512064" cy="512064"/>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descr="search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5886" y="2590678"/>
            <a:ext cx="286755" cy="286755"/>
          </a:xfrm>
          <a:prstGeom prst="rect">
            <a:avLst/>
          </a:prstGeom>
        </p:spPr>
      </p:pic>
      <p:sp>
        <p:nvSpPr>
          <p:cNvPr id="14" name="TextBox 13"/>
          <p:cNvSpPr txBox="1"/>
          <p:nvPr/>
        </p:nvSpPr>
        <p:spPr>
          <a:xfrm>
            <a:off x="1417319" y="2331720"/>
            <a:ext cx="4480560" cy="804672"/>
          </a:xfrm>
          <a:prstGeom prst="rect">
            <a:avLst/>
          </a:prstGeom>
          <a:noFill/>
        </p:spPr>
        <p:txBody>
          <a:bodyPr wrap="square" lIns="45720" tIns="27432" rIns="45720" bIns="27432" anchor="ctr">
            <a:spAutoFit/>
          </a:bodyPr>
          <a:lstStyle/>
          <a:p>
            <a:pPr algn="l">
              <a:spcAft>
                <a:spcPts val="0"/>
              </a:spcAft>
              <a:buNone/>
            </a:pPr>
            <a:r>
              <a:rPr sz="1500" b="1">
                <a:solidFill>
                  <a:srgbClr val="1F2A37"/>
                </a:solidFill>
                <a:latin typeface="Calibri"/>
              </a:rPr>
              <a:t>CollegeXpress</a:t>
            </a:r>
          </a:p>
          <a:p>
            <a:pPr algn="l">
              <a:spcAft>
                <a:spcPts val="0"/>
              </a:spcAft>
              <a:buNone/>
            </a:pPr>
            <a:r>
              <a:rPr sz="1500" b="0" u="sng">
                <a:solidFill>
                  <a:srgbClr val="007582"/>
                </a:solidFill>
                <a:latin typeface="Calibri"/>
                <a:hlinkClick r:id="rId6"/>
              </a:rPr>
              <a:t>collegexpress.com</a:t>
            </a:r>
          </a:p>
        </p:txBody>
      </p:sp>
      <p:sp>
        <p:nvSpPr>
          <p:cNvPr id="15" name="Rounded Rectangle 14">
            <a:extLst>
              <a:ext uri="{C183D7F6-B498-43B3-948B-1728B52AA6E4}">
                <adec:decorative xmlns:adec="http://schemas.microsoft.com/office/drawing/2017/decorative" val="1"/>
              </a:ext>
            </a:extLst>
          </p:cNvPr>
          <p:cNvSpPr/>
          <p:nvPr/>
        </p:nvSpPr>
        <p:spPr>
          <a:xfrm>
            <a:off x="6172200" y="2313432"/>
            <a:ext cx="5440680" cy="841248"/>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Oval 15">
            <a:extLst>
              <a:ext uri="{C183D7F6-B498-43B3-948B-1728B52AA6E4}">
                <adec:decorative xmlns:adec="http://schemas.microsoft.com/office/drawing/2017/decorative" val="1"/>
              </a:ext>
            </a:extLst>
          </p:cNvPr>
          <p:cNvSpPr/>
          <p:nvPr/>
        </p:nvSpPr>
        <p:spPr>
          <a:xfrm>
            <a:off x="6336792" y="2478024"/>
            <a:ext cx="512064" cy="512064"/>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Picture 16" descr="search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49446" y="2590678"/>
            <a:ext cx="286755" cy="286755"/>
          </a:xfrm>
          <a:prstGeom prst="rect">
            <a:avLst/>
          </a:prstGeom>
        </p:spPr>
      </p:pic>
      <p:sp>
        <p:nvSpPr>
          <p:cNvPr id="18" name="TextBox 17"/>
          <p:cNvSpPr txBox="1"/>
          <p:nvPr/>
        </p:nvSpPr>
        <p:spPr>
          <a:xfrm>
            <a:off x="7040880" y="2331720"/>
            <a:ext cx="4480560" cy="804672"/>
          </a:xfrm>
          <a:prstGeom prst="rect">
            <a:avLst/>
          </a:prstGeom>
          <a:noFill/>
        </p:spPr>
        <p:txBody>
          <a:bodyPr wrap="square" lIns="45720" tIns="27432" rIns="45720" bIns="27432" anchor="ctr">
            <a:spAutoFit/>
          </a:bodyPr>
          <a:lstStyle/>
          <a:p>
            <a:pPr algn="l">
              <a:spcAft>
                <a:spcPts val="0"/>
              </a:spcAft>
              <a:buNone/>
            </a:pPr>
            <a:r>
              <a:rPr sz="1500" b="1">
                <a:solidFill>
                  <a:srgbClr val="1F2A37"/>
                </a:solidFill>
                <a:latin typeface="Calibri"/>
              </a:rPr>
              <a:t>Fastweb</a:t>
            </a:r>
          </a:p>
          <a:p>
            <a:pPr algn="l">
              <a:spcAft>
                <a:spcPts val="0"/>
              </a:spcAft>
              <a:buNone/>
            </a:pPr>
            <a:r>
              <a:rPr sz="1500" b="0" u="sng">
                <a:solidFill>
                  <a:srgbClr val="007582"/>
                </a:solidFill>
                <a:latin typeface="Calibri"/>
                <a:hlinkClick r:id="rId7"/>
              </a:rPr>
              <a:t>fastweb.com</a:t>
            </a:r>
          </a:p>
        </p:txBody>
      </p:sp>
      <p:sp>
        <p:nvSpPr>
          <p:cNvPr id="19" name="Rounded Rectangle 18">
            <a:extLst>
              <a:ext uri="{C183D7F6-B498-43B3-948B-1728B52AA6E4}">
                <adec:decorative xmlns:adec="http://schemas.microsoft.com/office/drawing/2017/decorative" val="1"/>
              </a:ext>
            </a:extLst>
          </p:cNvPr>
          <p:cNvSpPr/>
          <p:nvPr/>
        </p:nvSpPr>
        <p:spPr>
          <a:xfrm>
            <a:off x="548640" y="3300984"/>
            <a:ext cx="5440680" cy="841248"/>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Oval 19">
            <a:extLst>
              <a:ext uri="{C183D7F6-B498-43B3-948B-1728B52AA6E4}">
                <adec:decorative xmlns:adec="http://schemas.microsoft.com/office/drawing/2017/decorative" val="1"/>
              </a:ext>
            </a:extLst>
          </p:cNvPr>
          <p:cNvSpPr/>
          <p:nvPr/>
        </p:nvSpPr>
        <p:spPr>
          <a:xfrm>
            <a:off x="713232" y="3465576"/>
            <a:ext cx="512064" cy="512064"/>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search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5886" y="3578230"/>
            <a:ext cx="286755" cy="286755"/>
          </a:xfrm>
          <a:prstGeom prst="rect">
            <a:avLst/>
          </a:prstGeom>
        </p:spPr>
      </p:pic>
      <p:sp>
        <p:nvSpPr>
          <p:cNvPr id="22" name="TextBox 21"/>
          <p:cNvSpPr txBox="1"/>
          <p:nvPr/>
        </p:nvSpPr>
        <p:spPr>
          <a:xfrm>
            <a:off x="1417319" y="3319272"/>
            <a:ext cx="4480560" cy="804672"/>
          </a:xfrm>
          <a:prstGeom prst="rect">
            <a:avLst/>
          </a:prstGeom>
          <a:noFill/>
        </p:spPr>
        <p:txBody>
          <a:bodyPr wrap="square" lIns="45720" tIns="27432" rIns="45720" bIns="27432" anchor="ctr">
            <a:spAutoFit/>
          </a:bodyPr>
          <a:lstStyle/>
          <a:p>
            <a:pPr algn="l">
              <a:spcAft>
                <a:spcPts val="0"/>
              </a:spcAft>
              <a:buNone/>
            </a:pPr>
            <a:r>
              <a:rPr sz="1500" b="1">
                <a:solidFill>
                  <a:srgbClr val="1F2A37"/>
                </a:solidFill>
                <a:latin typeface="Calibri"/>
              </a:rPr>
              <a:t>FinAid – Scholarships</a:t>
            </a:r>
          </a:p>
          <a:p>
            <a:pPr algn="l">
              <a:spcAft>
                <a:spcPts val="0"/>
              </a:spcAft>
              <a:buNone/>
            </a:pPr>
            <a:r>
              <a:rPr sz="1500" b="0" u="sng">
                <a:solidFill>
                  <a:srgbClr val="007582"/>
                </a:solidFill>
                <a:latin typeface="Calibri"/>
                <a:hlinkClick r:id="rId8"/>
              </a:rPr>
              <a:t>finaid.org/scholarships</a:t>
            </a:r>
          </a:p>
        </p:txBody>
      </p:sp>
      <p:sp>
        <p:nvSpPr>
          <p:cNvPr id="23" name="Rounded Rectangle 22">
            <a:extLst>
              <a:ext uri="{C183D7F6-B498-43B3-948B-1728B52AA6E4}">
                <adec:decorative xmlns:adec="http://schemas.microsoft.com/office/drawing/2017/decorative" val="1"/>
              </a:ext>
            </a:extLst>
          </p:cNvPr>
          <p:cNvSpPr/>
          <p:nvPr/>
        </p:nvSpPr>
        <p:spPr>
          <a:xfrm>
            <a:off x="6172200" y="3300984"/>
            <a:ext cx="5440680" cy="841248"/>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Oval 23">
            <a:extLst>
              <a:ext uri="{C183D7F6-B498-43B3-948B-1728B52AA6E4}">
                <adec:decorative xmlns:adec="http://schemas.microsoft.com/office/drawing/2017/decorative" val="1"/>
              </a:ext>
            </a:extLst>
          </p:cNvPr>
          <p:cNvSpPr/>
          <p:nvPr/>
        </p:nvSpPr>
        <p:spPr>
          <a:xfrm>
            <a:off x="6336792" y="3465576"/>
            <a:ext cx="512064" cy="512064"/>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Picture 24" descr="search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49446" y="3578230"/>
            <a:ext cx="286755" cy="286755"/>
          </a:xfrm>
          <a:prstGeom prst="rect">
            <a:avLst/>
          </a:prstGeom>
        </p:spPr>
      </p:pic>
      <p:sp>
        <p:nvSpPr>
          <p:cNvPr id="26" name="TextBox 25"/>
          <p:cNvSpPr txBox="1"/>
          <p:nvPr/>
        </p:nvSpPr>
        <p:spPr>
          <a:xfrm>
            <a:off x="7040880" y="3319272"/>
            <a:ext cx="4480560" cy="804672"/>
          </a:xfrm>
          <a:prstGeom prst="rect">
            <a:avLst/>
          </a:prstGeom>
          <a:noFill/>
        </p:spPr>
        <p:txBody>
          <a:bodyPr wrap="square" lIns="45720" tIns="27432" rIns="45720" bIns="27432" anchor="ctr">
            <a:spAutoFit/>
          </a:bodyPr>
          <a:lstStyle/>
          <a:p>
            <a:pPr algn="l">
              <a:spcAft>
                <a:spcPts val="0"/>
              </a:spcAft>
              <a:buNone/>
            </a:pPr>
            <a:r>
              <a:rPr sz="1500" b="1">
                <a:solidFill>
                  <a:srgbClr val="1F2A37"/>
                </a:solidFill>
                <a:latin typeface="Calibri"/>
              </a:rPr>
              <a:t>Scholarships.com</a:t>
            </a:r>
          </a:p>
          <a:p>
            <a:pPr algn="l">
              <a:spcAft>
                <a:spcPts val="0"/>
              </a:spcAft>
              <a:buNone/>
            </a:pPr>
            <a:r>
              <a:rPr sz="1500" b="0" u="sng">
                <a:solidFill>
                  <a:srgbClr val="007582"/>
                </a:solidFill>
                <a:latin typeface="Calibri"/>
                <a:hlinkClick r:id="rId9"/>
              </a:rPr>
              <a:t>scholarships.com</a:t>
            </a:r>
          </a:p>
        </p:txBody>
      </p:sp>
      <p:sp>
        <p:nvSpPr>
          <p:cNvPr id="27" name="Rounded Rectangle 26">
            <a:extLst>
              <a:ext uri="{C183D7F6-B498-43B3-948B-1728B52AA6E4}">
                <adec:decorative xmlns:adec="http://schemas.microsoft.com/office/drawing/2017/decorative" val="1"/>
              </a:ext>
            </a:extLst>
          </p:cNvPr>
          <p:cNvSpPr/>
          <p:nvPr/>
        </p:nvSpPr>
        <p:spPr>
          <a:xfrm>
            <a:off x="548640" y="4288536"/>
            <a:ext cx="5440680" cy="841248"/>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Oval 27">
            <a:extLst>
              <a:ext uri="{C183D7F6-B498-43B3-948B-1728B52AA6E4}">
                <adec:decorative xmlns:adec="http://schemas.microsoft.com/office/drawing/2017/decorative" val="1"/>
              </a:ext>
            </a:extLst>
          </p:cNvPr>
          <p:cNvSpPr/>
          <p:nvPr/>
        </p:nvSpPr>
        <p:spPr>
          <a:xfrm>
            <a:off x="713232" y="4453128"/>
            <a:ext cx="512064" cy="512064"/>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9" name="Picture 28" descr="search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5886" y="4565782"/>
            <a:ext cx="286755" cy="286755"/>
          </a:xfrm>
          <a:prstGeom prst="rect">
            <a:avLst/>
          </a:prstGeom>
        </p:spPr>
      </p:pic>
      <p:sp>
        <p:nvSpPr>
          <p:cNvPr id="30" name="TextBox 29"/>
          <p:cNvSpPr txBox="1"/>
          <p:nvPr/>
        </p:nvSpPr>
        <p:spPr>
          <a:xfrm>
            <a:off x="1417319" y="4306824"/>
            <a:ext cx="4480560" cy="804672"/>
          </a:xfrm>
          <a:prstGeom prst="rect">
            <a:avLst/>
          </a:prstGeom>
          <a:noFill/>
        </p:spPr>
        <p:txBody>
          <a:bodyPr wrap="square" lIns="45720" tIns="27432" rIns="45720" bIns="27432" anchor="ctr">
            <a:spAutoFit/>
          </a:bodyPr>
          <a:lstStyle/>
          <a:p>
            <a:pPr algn="l">
              <a:spcAft>
                <a:spcPts val="0"/>
              </a:spcAft>
              <a:buNone/>
            </a:pPr>
            <a:r>
              <a:rPr sz="1500" b="1">
                <a:solidFill>
                  <a:srgbClr val="1F2A37"/>
                </a:solidFill>
                <a:latin typeface="Calibri"/>
              </a:rPr>
              <a:t>Scholarship America</a:t>
            </a:r>
          </a:p>
          <a:p>
            <a:pPr algn="l">
              <a:spcAft>
                <a:spcPts val="0"/>
              </a:spcAft>
              <a:buNone/>
            </a:pPr>
            <a:r>
              <a:rPr sz="1500" b="0" u="sng">
                <a:solidFill>
                  <a:srgbClr val="007582"/>
                </a:solidFill>
                <a:latin typeface="Calibri"/>
                <a:hlinkClick r:id="rId10"/>
              </a:rPr>
              <a:t>scholarshipamerica.org</a:t>
            </a:r>
          </a:p>
        </p:txBody>
      </p:sp>
      <p:sp>
        <p:nvSpPr>
          <p:cNvPr id="31" name="Rounded Rectangle 30">
            <a:extLst>
              <a:ext uri="{C183D7F6-B498-43B3-948B-1728B52AA6E4}">
                <adec:decorative xmlns:adec="http://schemas.microsoft.com/office/drawing/2017/decorative" val="1"/>
              </a:ext>
            </a:extLst>
          </p:cNvPr>
          <p:cNvSpPr/>
          <p:nvPr/>
        </p:nvSpPr>
        <p:spPr>
          <a:xfrm>
            <a:off x="6172200" y="4288536"/>
            <a:ext cx="5440680" cy="841248"/>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 name="Oval 31">
            <a:extLst>
              <a:ext uri="{C183D7F6-B498-43B3-948B-1728B52AA6E4}">
                <adec:decorative xmlns:adec="http://schemas.microsoft.com/office/drawing/2017/decorative" val="1"/>
              </a:ext>
            </a:extLst>
          </p:cNvPr>
          <p:cNvSpPr/>
          <p:nvPr/>
        </p:nvSpPr>
        <p:spPr>
          <a:xfrm>
            <a:off x="6336792" y="4453128"/>
            <a:ext cx="512064" cy="512064"/>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3" name="Picture 32" descr="search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49446" y="4565782"/>
            <a:ext cx="286755" cy="286755"/>
          </a:xfrm>
          <a:prstGeom prst="rect">
            <a:avLst/>
          </a:prstGeom>
        </p:spPr>
      </p:pic>
      <p:sp>
        <p:nvSpPr>
          <p:cNvPr id="34" name="TextBox 33"/>
          <p:cNvSpPr txBox="1"/>
          <p:nvPr/>
        </p:nvSpPr>
        <p:spPr>
          <a:xfrm>
            <a:off x="7040880" y="4306824"/>
            <a:ext cx="4480560" cy="804672"/>
          </a:xfrm>
          <a:prstGeom prst="rect">
            <a:avLst/>
          </a:prstGeom>
          <a:noFill/>
        </p:spPr>
        <p:txBody>
          <a:bodyPr wrap="square" lIns="45720" tIns="27432" rIns="45720" bIns="27432" anchor="ctr">
            <a:spAutoFit/>
          </a:bodyPr>
          <a:lstStyle/>
          <a:p>
            <a:pPr algn="l">
              <a:spcAft>
                <a:spcPts val="0"/>
              </a:spcAft>
              <a:buNone/>
            </a:pPr>
            <a:r>
              <a:rPr sz="1500" b="1">
                <a:solidFill>
                  <a:srgbClr val="1F2A37"/>
                </a:solidFill>
                <a:latin typeface="Calibri"/>
              </a:rPr>
              <a:t>Unigo</a:t>
            </a:r>
          </a:p>
          <a:p>
            <a:pPr algn="l">
              <a:spcAft>
                <a:spcPts val="0"/>
              </a:spcAft>
              <a:buNone/>
            </a:pPr>
            <a:r>
              <a:rPr sz="1500" b="0" u="sng">
                <a:solidFill>
                  <a:srgbClr val="007582"/>
                </a:solidFill>
                <a:latin typeface="Calibri"/>
                <a:hlinkClick r:id="rId11"/>
              </a:rPr>
              <a:t>unigo.com</a:t>
            </a:r>
          </a:p>
        </p:txBody>
      </p:sp>
      <p:sp>
        <p:nvSpPr>
          <p:cNvPr id="35" name="TextBox 34"/>
          <p:cNvSpPr txBox="1"/>
          <p:nvPr/>
        </p:nvSpPr>
        <p:spPr>
          <a:xfrm>
            <a:off x="548640" y="5349240"/>
            <a:ext cx="11064240" cy="457200"/>
          </a:xfrm>
          <a:prstGeom prst="rect">
            <a:avLst/>
          </a:prstGeom>
          <a:noFill/>
        </p:spPr>
        <p:txBody>
          <a:bodyPr wrap="square" lIns="45720" tIns="27432" rIns="45720" bIns="27432" anchor="t">
            <a:spAutoFit/>
          </a:bodyPr>
          <a:lstStyle/>
          <a:p>
            <a:pPr algn="l">
              <a:spcAft>
                <a:spcPts val="600"/>
              </a:spcAft>
              <a:buNone/>
            </a:pPr>
            <a:r>
              <a:rPr sz="1400" b="0">
                <a:solidFill>
                  <a:srgbClr val="4B5563"/>
                </a:solidFill>
                <a:latin typeface="Calibri"/>
              </a:rPr>
              <a:t>All of these services are free but funded by advertising. AACC does not endorse any of these products or services.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Student Loans: Federal vs. Private</a:t>
            </a:r>
          </a:p>
        </p:txBody>
      </p:sp>
      <p:sp>
        <p:nvSpPr>
          <p:cNvPr id="3" name="Rounded Rectangle 2">
            <a:extLst>
              <a:ext uri="{C183D7F6-B498-43B3-948B-1728B52AA6E4}">
                <adec:decorative xmlns:adec="http://schemas.microsoft.com/office/drawing/2017/decorative" val="1"/>
              </a:ext>
            </a:extLst>
          </p:cNvPr>
          <p:cNvSpPr/>
          <p:nvPr/>
        </p:nvSpPr>
        <p:spPr>
          <a:xfrm>
            <a:off x="548640" y="1325880"/>
            <a:ext cx="5440680" cy="731520"/>
          </a:xfrm>
          <a:prstGeom prst="roundRect">
            <a:avLst>
              <a:gd name="adj" fmla="val 8000"/>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Oval 3">
            <a:extLst>
              <a:ext uri="{C183D7F6-B498-43B3-948B-1728B52AA6E4}">
                <adec:decorative xmlns:adec="http://schemas.microsoft.com/office/drawing/2017/decorative" val="1"/>
              </a:ext>
            </a:extLst>
          </p:cNvPr>
          <p:cNvSpPr/>
          <p:nvPr/>
        </p:nvSpPr>
        <p:spPr>
          <a:xfrm>
            <a:off x="685800" y="1399032"/>
            <a:ext cx="585216" cy="585216"/>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bank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4547" y="1527779"/>
            <a:ext cx="327720" cy="327720"/>
          </a:xfrm>
          <a:prstGeom prst="rect">
            <a:avLst/>
          </a:prstGeom>
        </p:spPr>
      </p:pic>
      <p:sp>
        <p:nvSpPr>
          <p:cNvPr id="6" name="TextBox 5"/>
          <p:cNvSpPr txBox="1"/>
          <p:nvPr/>
        </p:nvSpPr>
        <p:spPr>
          <a:xfrm>
            <a:off x="1371600" y="1325880"/>
            <a:ext cx="4480560" cy="731520"/>
          </a:xfrm>
          <a:prstGeom prst="rect">
            <a:avLst/>
          </a:prstGeom>
          <a:noFill/>
        </p:spPr>
        <p:txBody>
          <a:bodyPr wrap="square" lIns="45720" tIns="27432" rIns="45720" bIns="27432" anchor="ctr">
            <a:spAutoFit/>
          </a:bodyPr>
          <a:lstStyle/>
          <a:p>
            <a:pPr algn="l">
              <a:spcAft>
                <a:spcPts val="600"/>
              </a:spcAft>
              <a:buNone/>
            </a:pPr>
            <a:r>
              <a:rPr sz="2000" b="1">
                <a:solidFill>
                  <a:srgbClr val="FFFFFF"/>
                </a:solidFill>
                <a:latin typeface="Arial"/>
              </a:rPr>
              <a:t>Federal Direct Loans</a:t>
            </a:r>
          </a:p>
        </p:txBody>
      </p:sp>
      <p:sp>
        <p:nvSpPr>
          <p:cNvPr id="7" name="Rounded Rectangle 6">
            <a:extLst>
              <a:ext uri="{C183D7F6-B498-43B3-948B-1728B52AA6E4}">
                <adec:decorative xmlns:adec="http://schemas.microsoft.com/office/drawing/2017/decorative" val="1"/>
              </a:ext>
            </a:extLst>
          </p:cNvPr>
          <p:cNvSpPr/>
          <p:nvPr/>
        </p:nvSpPr>
        <p:spPr>
          <a:xfrm>
            <a:off x="548640" y="2103120"/>
            <a:ext cx="5440680" cy="324612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731520" y="2194560"/>
            <a:ext cx="5120640" cy="3108960"/>
          </a:xfrm>
          <a:prstGeom prst="rect">
            <a:avLst/>
          </a:prstGeom>
          <a:noFill/>
        </p:spPr>
        <p:txBody>
          <a:bodyPr wrap="square" lIns="45720" tIns="27432" rIns="45720" bIns="27432" anchor="t">
            <a:spAutoFit/>
          </a:bodyPr>
          <a:lstStyle/>
          <a:p>
            <a:pPr marL="256032" indent="-237744" algn="l">
              <a:spcAft>
                <a:spcPts val="500"/>
              </a:spcAft>
              <a:buClr>
                <a:srgbClr val="007582"/>
              </a:buClr>
              <a:buFont typeface="Arial"/>
              <a:buChar char="•"/>
            </a:pPr>
            <a:r>
              <a:rPr sz="1500" b="0">
                <a:solidFill>
                  <a:srgbClr val="1F2A37"/>
                </a:solidFill>
                <a:latin typeface="Calibri"/>
              </a:rPr>
              <a:t>From the U.S. Department of Education — </a:t>
            </a:r>
            <a:r>
              <a:rPr sz="1500" b="1">
                <a:solidFill>
                  <a:srgbClr val="1F2A37"/>
                </a:solidFill>
                <a:latin typeface="Calibri"/>
              </a:rPr>
              <a:t>FAFSA® required</a:t>
            </a:r>
          </a:p>
          <a:p>
            <a:pPr marL="256032" indent="-237744" algn="l">
              <a:spcAft>
                <a:spcPts val="500"/>
              </a:spcAft>
              <a:buClr>
                <a:srgbClr val="007582"/>
              </a:buClr>
              <a:buFont typeface="Arial"/>
              <a:buChar char="•"/>
            </a:pPr>
            <a:r>
              <a:rPr sz="1500" b="0">
                <a:solidFill>
                  <a:srgbClr val="1F2A37"/>
                </a:solidFill>
                <a:latin typeface="Calibri"/>
              </a:rPr>
              <a:t>Fixed interest rates and annual limits</a:t>
            </a:r>
          </a:p>
          <a:p>
            <a:pPr marL="256032" indent="-237744" algn="l">
              <a:spcAft>
                <a:spcPts val="500"/>
              </a:spcAft>
              <a:buClr>
                <a:srgbClr val="007582"/>
              </a:buClr>
              <a:buFont typeface="Arial"/>
              <a:buChar char="•"/>
            </a:pPr>
            <a:r>
              <a:rPr sz="1500" b="0">
                <a:solidFill>
                  <a:srgbClr val="1F2A37"/>
                </a:solidFill>
                <a:latin typeface="Calibri"/>
              </a:rPr>
              <a:t>No credit check for students</a:t>
            </a:r>
          </a:p>
          <a:p>
            <a:pPr marL="256032" indent="-237744" algn="l">
              <a:spcAft>
                <a:spcPts val="500"/>
              </a:spcAft>
              <a:buClr>
                <a:srgbClr val="007582"/>
              </a:buClr>
              <a:buFont typeface="Arial"/>
              <a:buChar char="•"/>
            </a:pPr>
            <a:r>
              <a:rPr sz="1500" b="0">
                <a:solidFill>
                  <a:srgbClr val="1F2A37"/>
                </a:solidFill>
                <a:latin typeface="Calibri"/>
              </a:rPr>
              <a:t>Income-driven repayment, deferment, and forgiveness options</a:t>
            </a:r>
          </a:p>
          <a:p>
            <a:pPr marL="256032" indent="-237744" algn="l">
              <a:spcAft>
                <a:spcPts val="500"/>
              </a:spcAft>
              <a:buClr>
                <a:srgbClr val="007582"/>
              </a:buClr>
              <a:buFont typeface="Arial"/>
              <a:buChar char="•"/>
            </a:pPr>
            <a:r>
              <a:rPr sz="1500" b="1">
                <a:solidFill>
                  <a:srgbClr val="1F2A37"/>
                </a:solidFill>
                <a:latin typeface="Calibri"/>
              </a:rPr>
              <a:t>Subsidized:</a:t>
            </a:r>
            <a:r>
              <a:rPr sz="1500" b="0">
                <a:solidFill>
                  <a:srgbClr val="1F2A37"/>
                </a:solidFill>
                <a:latin typeface="Calibri"/>
              </a:rPr>
              <a:t> need-based; no interest while in school at least half time</a:t>
            </a:r>
          </a:p>
          <a:p>
            <a:pPr marL="256032" indent="-237744" algn="l">
              <a:spcAft>
                <a:spcPts val="500"/>
              </a:spcAft>
              <a:buClr>
                <a:srgbClr val="007582"/>
              </a:buClr>
              <a:buFont typeface="Arial"/>
              <a:buChar char="•"/>
            </a:pPr>
            <a:r>
              <a:rPr sz="1500" b="1">
                <a:solidFill>
                  <a:srgbClr val="1F2A37"/>
                </a:solidFill>
                <a:latin typeface="Calibri"/>
              </a:rPr>
              <a:t>Unsubsidized:</a:t>
            </a:r>
            <a:r>
              <a:rPr sz="1500" b="0">
                <a:solidFill>
                  <a:srgbClr val="1F2A37"/>
                </a:solidFill>
                <a:latin typeface="Calibri"/>
              </a:rPr>
              <a:t> not need-based; interest accrues right away</a:t>
            </a:r>
          </a:p>
        </p:txBody>
      </p:sp>
      <p:sp>
        <p:nvSpPr>
          <p:cNvPr id="9" name="Rounded Rectangle 8">
            <a:extLst>
              <a:ext uri="{C183D7F6-B498-43B3-948B-1728B52AA6E4}">
                <adec:decorative xmlns:adec="http://schemas.microsoft.com/office/drawing/2017/decorative" val="1"/>
              </a:ext>
            </a:extLst>
          </p:cNvPr>
          <p:cNvSpPr/>
          <p:nvPr/>
        </p:nvSpPr>
        <p:spPr>
          <a:xfrm>
            <a:off x="6172200" y="1325880"/>
            <a:ext cx="5440680" cy="731520"/>
          </a:xfrm>
          <a:prstGeom prst="roundRect">
            <a:avLst>
              <a:gd name="adj" fmla="val 8000"/>
            </a:avLst>
          </a:prstGeom>
          <a:solidFill>
            <a:srgbClr val="3741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Oval 9">
            <a:extLst>
              <a:ext uri="{C183D7F6-B498-43B3-948B-1728B52AA6E4}">
                <adec:decorative xmlns:adec="http://schemas.microsoft.com/office/drawing/2017/decorative" val="1"/>
              </a:ext>
            </a:extLst>
          </p:cNvPr>
          <p:cNvSpPr/>
          <p:nvPr/>
        </p:nvSpPr>
        <p:spPr>
          <a:xfrm>
            <a:off x="6309360" y="1399032"/>
            <a:ext cx="585216" cy="585216"/>
          </a:xfrm>
          <a:prstGeom prst="ellipse">
            <a:avLst/>
          </a:prstGeom>
          <a:solidFill>
            <a:srgbClr val="3741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building_w.png">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38107" y="1527779"/>
            <a:ext cx="327720" cy="327720"/>
          </a:xfrm>
          <a:prstGeom prst="rect">
            <a:avLst/>
          </a:prstGeom>
        </p:spPr>
      </p:pic>
      <p:sp>
        <p:nvSpPr>
          <p:cNvPr id="12" name="TextBox 11"/>
          <p:cNvSpPr txBox="1"/>
          <p:nvPr/>
        </p:nvSpPr>
        <p:spPr>
          <a:xfrm>
            <a:off x="6995160" y="1325880"/>
            <a:ext cx="4480560" cy="731520"/>
          </a:xfrm>
          <a:prstGeom prst="rect">
            <a:avLst/>
          </a:prstGeom>
          <a:noFill/>
        </p:spPr>
        <p:txBody>
          <a:bodyPr wrap="square" lIns="45720" tIns="27432" rIns="45720" bIns="27432" anchor="ctr">
            <a:spAutoFit/>
          </a:bodyPr>
          <a:lstStyle/>
          <a:p>
            <a:pPr algn="l">
              <a:spcAft>
                <a:spcPts val="600"/>
              </a:spcAft>
              <a:buNone/>
            </a:pPr>
            <a:r>
              <a:rPr sz="2000" b="1">
                <a:solidFill>
                  <a:srgbClr val="FFFFFF"/>
                </a:solidFill>
                <a:latin typeface="Arial"/>
              </a:rPr>
              <a:t>Private Loans</a:t>
            </a:r>
          </a:p>
        </p:txBody>
      </p:sp>
      <p:sp>
        <p:nvSpPr>
          <p:cNvPr id="13" name="Rounded Rectangle 12">
            <a:extLst>
              <a:ext uri="{C183D7F6-B498-43B3-948B-1728B52AA6E4}">
                <adec:decorative xmlns:adec="http://schemas.microsoft.com/office/drawing/2017/decorative" val="1"/>
              </a:ext>
            </a:extLst>
          </p:cNvPr>
          <p:cNvSpPr/>
          <p:nvPr/>
        </p:nvSpPr>
        <p:spPr>
          <a:xfrm>
            <a:off x="6172200" y="2103120"/>
            <a:ext cx="5440680" cy="3246120"/>
          </a:xfrm>
          <a:prstGeom prst="roundRect">
            <a:avLst>
              <a:gd name="adj" fmla="val 8000"/>
            </a:avLst>
          </a:prstGeom>
          <a:solidFill>
            <a:srgbClr val="F3F6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6355080" y="2194560"/>
            <a:ext cx="5120640" cy="3108960"/>
          </a:xfrm>
          <a:prstGeom prst="rect">
            <a:avLst/>
          </a:prstGeom>
          <a:noFill/>
        </p:spPr>
        <p:txBody>
          <a:bodyPr wrap="square" lIns="45720" tIns="27432" rIns="45720" bIns="27432" anchor="t">
            <a:spAutoFit/>
          </a:bodyPr>
          <a:lstStyle/>
          <a:p>
            <a:pPr marL="256032" indent="-237744" algn="l">
              <a:spcAft>
                <a:spcPts val="500"/>
              </a:spcAft>
              <a:buClr>
                <a:srgbClr val="007582"/>
              </a:buClr>
              <a:buFont typeface="Arial"/>
              <a:buChar char="•"/>
            </a:pPr>
            <a:r>
              <a:rPr sz="1500" b="0">
                <a:solidFill>
                  <a:srgbClr val="1F2A37"/>
                </a:solidFill>
                <a:latin typeface="Calibri"/>
              </a:rPr>
              <a:t>From banks, credit unions, or other lenders — no FAFSA® needed</a:t>
            </a:r>
          </a:p>
          <a:p>
            <a:pPr marL="256032" indent="-237744" algn="l">
              <a:spcAft>
                <a:spcPts val="500"/>
              </a:spcAft>
              <a:buClr>
                <a:srgbClr val="007582"/>
              </a:buClr>
              <a:buFont typeface="Arial"/>
              <a:buChar char="•"/>
            </a:pPr>
            <a:r>
              <a:rPr sz="1500" b="0">
                <a:solidFill>
                  <a:srgbClr val="1F2A37"/>
                </a:solidFill>
                <a:latin typeface="Calibri"/>
              </a:rPr>
              <a:t>Variable or fixed rates; may allow higher limits</a:t>
            </a:r>
          </a:p>
          <a:p>
            <a:pPr marL="256032" indent="-237744" algn="l">
              <a:spcAft>
                <a:spcPts val="500"/>
              </a:spcAft>
              <a:buClr>
                <a:srgbClr val="007582"/>
              </a:buClr>
              <a:buFont typeface="Arial"/>
              <a:buChar char="•"/>
            </a:pPr>
            <a:r>
              <a:rPr sz="1500" b="0">
                <a:solidFill>
                  <a:srgbClr val="1F2A37"/>
                </a:solidFill>
                <a:latin typeface="Calibri"/>
              </a:rPr>
              <a:t>Credit-based; a cosigner is usually required</a:t>
            </a:r>
          </a:p>
          <a:p>
            <a:pPr marL="256032" indent="-237744" algn="l">
              <a:spcAft>
                <a:spcPts val="500"/>
              </a:spcAft>
              <a:buClr>
                <a:srgbClr val="007582"/>
              </a:buClr>
              <a:buFont typeface="Arial"/>
              <a:buChar char="•"/>
            </a:pPr>
            <a:r>
              <a:rPr sz="1500" b="0">
                <a:solidFill>
                  <a:srgbClr val="1F2A37"/>
                </a:solidFill>
                <a:latin typeface="Calibri"/>
              </a:rPr>
              <a:t>Not eligible for federal forgiveness or income-driven repayment</a:t>
            </a:r>
          </a:p>
          <a:p>
            <a:pPr marL="256032" indent="-237744" algn="l">
              <a:spcAft>
                <a:spcPts val="500"/>
              </a:spcAft>
              <a:buClr>
                <a:srgbClr val="007582"/>
              </a:buClr>
              <a:buFont typeface="Arial"/>
              <a:buChar char="•"/>
            </a:pPr>
            <a:r>
              <a:rPr sz="1500" b="0">
                <a:solidFill>
                  <a:srgbClr val="1F2A37"/>
                </a:solidFill>
                <a:latin typeface="Calibri"/>
              </a:rPr>
              <a:t>Repaid to the private lender or servicer</a:t>
            </a:r>
          </a:p>
        </p:txBody>
      </p:sp>
      <p:sp>
        <p:nvSpPr>
          <p:cNvPr id="15" name="TextBox 14"/>
          <p:cNvSpPr txBox="1"/>
          <p:nvPr/>
        </p:nvSpPr>
        <p:spPr>
          <a:xfrm>
            <a:off x="548640" y="5440680"/>
            <a:ext cx="11064240" cy="411480"/>
          </a:xfrm>
          <a:prstGeom prst="rect">
            <a:avLst/>
          </a:prstGeom>
          <a:noFill/>
        </p:spPr>
        <p:txBody>
          <a:bodyPr wrap="square" lIns="45720" tIns="27432" rIns="45720" bIns="27432" anchor="t">
            <a:spAutoFit/>
          </a:bodyPr>
          <a:lstStyle/>
          <a:p>
            <a:pPr algn="ctr">
              <a:spcAft>
                <a:spcPts val="600"/>
              </a:spcAft>
              <a:buNone/>
            </a:pPr>
            <a:r>
              <a:rPr sz="1700" b="1">
                <a:solidFill>
                  <a:srgbClr val="00525B"/>
                </a:solidFill>
                <a:latin typeface="Calibri"/>
              </a:rPr>
              <a:t>Borrow federal first, and borrow only what you need.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Changes to the Federal Student Loan Program</a:t>
            </a:r>
          </a:p>
        </p:txBody>
      </p:sp>
      <p:sp>
        <p:nvSpPr>
          <p:cNvPr id="3" name="Rounded Rectangle 2">
            <a:extLst>
              <a:ext uri="{C183D7F6-B498-43B3-948B-1728B52AA6E4}">
                <adec:decorative xmlns:adec="http://schemas.microsoft.com/office/drawing/2017/decorative" val="1"/>
              </a:ext>
            </a:extLst>
          </p:cNvPr>
          <p:cNvSpPr/>
          <p:nvPr/>
        </p:nvSpPr>
        <p:spPr>
          <a:xfrm>
            <a:off x="548640" y="1325880"/>
            <a:ext cx="5120640" cy="4480560"/>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777240" y="1463040"/>
            <a:ext cx="4709160" cy="4251960"/>
          </a:xfrm>
          <a:prstGeom prst="rect">
            <a:avLst/>
          </a:prstGeom>
          <a:noFill/>
        </p:spPr>
        <p:txBody>
          <a:bodyPr wrap="square" lIns="45720" tIns="27432" rIns="45720" bIns="27432" anchor="t">
            <a:spAutoFit/>
          </a:bodyPr>
          <a:lstStyle/>
          <a:p>
            <a:pPr algn="l">
              <a:spcAft>
                <a:spcPts val="800"/>
              </a:spcAft>
              <a:buNone/>
            </a:pPr>
            <a:r>
              <a:rPr sz="1500" b="1" dirty="0">
                <a:solidFill>
                  <a:srgbClr val="00525B"/>
                </a:solidFill>
                <a:latin typeface="Calibri"/>
              </a:rPr>
              <a:t>Schedule of Reduction (SOR)</a:t>
            </a:r>
          </a:p>
          <a:p>
            <a:pPr marL="256032" indent="-237744" algn="l">
              <a:spcAft>
                <a:spcPts val="800"/>
              </a:spcAft>
              <a:buClr>
                <a:srgbClr val="007582"/>
              </a:buClr>
              <a:buFont typeface="Arial"/>
              <a:buChar char="•"/>
            </a:pPr>
            <a:r>
              <a:rPr sz="1500" b="0" dirty="0">
                <a:solidFill>
                  <a:srgbClr val="1F2A37"/>
                </a:solidFill>
                <a:latin typeface="Calibri"/>
              </a:rPr>
              <a:t>Starting with loans for </a:t>
            </a:r>
            <a:r>
              <a:rPr sz="1500" b="1" dirty="0">
                <a:solidFill>
                  <a:srgbClr val="1F2A37"/>
                </a:solidFill>
                <a:latin typeface="Calibri"/>
              </a:rPr>
              <a:t>2026–27</a:t>
            </a:r>
            <a:r>
              <a:rPr sz="1500" b="0" dirty="0">
                <a:solidFill>
                  <a:srgbClr val="1F2A37"/>
                </a:solidFill>
                <a:latin typeface="Calibri"/>
              </a:rPr>
              <a:t> (July 1, 2026), annual Direct Loan limits are </a:t>
            </a:r>
            <a:r>
              <a:rPr sz="1500" b="1" dirty="0">
                <a:solidFill>
                  <a:srgbClr val="1F2A37"/>
                </a:solidFill>
                <a:latin typeface="Calibri"/>
              </a:rPr>
              <a:t>reduced in proportion to enrollment</a:t>
            </a:r>
            <a:r>
              <a:rPr sz="1500" b="0" dirty="0">
                <a:solidFill>
                  <a:srgbClr val="1F2A37"/>
                </a:solidFill>
                <a:latin typeface="Calibri"/>
              </a:rPr>
              <a:t> for students attending less than full time</a:t>
            </a:r>
          </a:p>
          <a:p>
            <a:pPr marL="256032" indent="-237744" algn="l">
              <a:spcAft>
                <a:spcPts val="800"/>
              </a:spcAft>
              <a:buClr>
                <a:srgbClr val="007582"/>
              </a:buClr>
              <a:buFont typeface="Arial"/>
              <a:buChar char="•"/>
            </a:pPr>
            <a:r>
              <a:rPr sz="1500" b="0" dirty="0">
                <a:solidFill>
                  <a:srgbClr val="1F2A37"/>
                </a:solidFill>
                <a:latin typeface="Calibri"/>
              </a:rPr>
              <a:t>Full time (12+ credits) = 100% of the annual limit</a:t>
            </a:r>
          </a:p>
          <a:p>
            <a:pPr marL="256032" indent="-237744" algn="l">
              <a:spcAft>
                <a:spcPts val="800"/>
              </a:spcAft>
              <a:buClr>
                <a:srgbClr val="007582"/>
              </a:buClr>
              <a:buFont typeface="Arial"/>
              <a:buChar char="•"/>
            </a:pPr>
            <a:r>
              <a:rPr sz="1500" b="1" dirty="0">
                <a:solidFill>
                  <a:srgbClr val="1F2A37"/>
                </a:solidFill>
                <a:latin typeface="Calibri"/>
              </a:rPr>
              <a:t>Example:</a:t>
            </a:r>
            <a:r>
              <a:rPr sz="1500" b="0" dirty="0">
                <a:solidFill>
                  <a:srgbClr val="1F2A37"/>
                </a:solidFill>
                <a:latin typeface="Calibri"/>
              </a:rPr>
              <a:t> 9 credits ≈ 75% of the full-time limit (about $4,125 of a $5,500 first-year limit)</a:t>
            </a:r>
          </a:p>
          <a:p>
            <a:pPr marL="256032" indent="-237744" algn="l">
              <a:spcAft>
                <a:spcPts val="800"/>
              </a:spcAft>
              <a:buClr>
                <a:srgbClr val="007582"/>
              </a:buClr>
              <a:buFont typeface="Arial"/>
              <a:buChar char="•"/>
            </a:pPr>
            <a:r>
              <a:rPr sz="1500" b="0" dirty="0">
                <a:solidFill>
                  <a:srgbClr val="1F2A37"/>
                </a:solidFill>
                <a:latin typeface="Calibri"/>
              </a:rPr>
              <a:t>Parent PLUS loans are now capped at $20,000 per year per student</a:t>
            </a:r>
          </a:p>
        </p:txBody>
      </p:sp>
      <p:sp>
        <p:nvSpPr>
          <p:cNvPr id="5" name="TextBox 4"/>
          <p:cNvSpPr txBox="1"/>
          <p:nvPr/>
        </p:nvSpPr>
        <p:spPr>
          <a:xfrm>
            <a:off x="5989320" y="1325880"/>
            <a:ext cx="5623560" cy="502920"/>
          </a:xfrm>
          <a:prstGeom prst="rect">
            <a:avLst/>
          </a:prstGeom>
          <a:noFill/>
        </p:spPr>
        <p:txBody>
          <a:bodyPr wrap="square" lIns="45720" tIns="27432" rIns="45720" bIns="27432" anchor="t">
            <a:spAutoFit/>
          </a:bodyPr>
          <a:lstStyle/>
          <a:p>
            <a:pPr algn="l">
              <a:spcAft>
                <a:spcPts val="600"/>
              </a:spcAft>
              <a:buNone/>
            </a:pPr>
            <a:r>
              <a:rPr sz="1900" b="1">
                <a:solidFill>
                  <a:srgbClr val="00525B"/>
                </a:solidFill>
                <a:latin typeface="Calibri"/>
              </a:rPr>
              <a:t>What AACC students need to know</a:t>
            </a:r>
          </a:p>
        </p:txBody>
      </p:sp>
      <p:sp>
        <p:nvSpPr>
          <p:cNvPr id="6" name="Oval 5">
            <a:extLst>
              <a:ext uri="{C183D7F6-B498-43B3-948B-1728B52AA6E4}">
                <adec:decorative xmlns:adec="http://schemas.microsoft.com/office/drawing/2017/decorative" val="1"/>
              </a:ext>
            </a:extLst>
          </p:cNvPr>
          <p:cNvSpPr/>
          <p:nvPr/>
        </p:nvSpPr>
        <p:spPr>
          <a:xfrm>
            <a:off x="5989320" y="2029968"/>
            <a:ext cx="566928" cy="566928"/>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chart_w.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114044" y="2154692"/>
            <a:ext cx="317479" cy="317479"/>
          </a:xfrm>
          <a:prstGeom prst="rect">
            <a:avLst/>
          </a:prstGeom>
        </p:spPr>
      </p:pic>
      <p:sp>
        <p:nvSpPr>
          <p:cNvPr id="8" name="TextBox 7"/>
          <p:cNvSpPr txBox="1"/>
          <p:nvPr/>
        </p:nvSpPr>
        <p:spPr>
          <a:xfrm>
            <a:off x="6720840" y="1920240"/>
            <a:ext cx="4892040" cy="841248"/>
          </a:xfrm>
          <a:prstGeom prst="rect">
            <a:avLst/>
          </a:prstGeom>
          <a:noFill/>
        </p:spPr>
        <p:txBody>
          <a:bodyPr wrap="square" lIns="45720" tIns="27432" rIns="45720" bIns="27432" anchor="ctr">
            <a:spAutoFit/>
          </a:bodyPr>
          <a:lstStyle/>
          <a:p>
            <a:pPr algn="l">
              <a:spcAft>
                <a:spcPts val="600"/>
              </a:spcAft>
              <a:buNone/>
            </a:pPr>
            <a:r>
              <a:rPr sz="1600" b="0">
                <a:solidFill>
                  <a:srgbClr val="1F2A37"/>
                </a:solidFill>
                <a:latin typeface="Calibri"/>
              </a:rPr>
              <a:t>Fewer than </a:t>
            </a:r>
            <a:r>
              <a:rPr sz="1600" b="1">
                <a:solidFill>
                  <a:srgbClr val="1F2A37"/>
                </a:solidFill>
                <a:latin typeface="Calibri"/>
              </a:rPr>
              <a:t>12 eligible credits</a:t>
            </a:r>
            <a:r>
              <a:rPr sz="1600" b="0">
                <a:solidFill>
                  <a:srgbClr val="1F2A37"/>
                </a:solidFill>
                <a:latin typeface="Calibri"/>
              </a:rPr>
              <a:t> proportionally reduces federal loan eligibility</a:t>
            </a:r>
          </a:p>
        </p:txBody>
      </p:sp>
      <p:sp>
        <p:nvSpPr>
          <p:cNvPr id="9" name="Oval 8">
            <a:extLst>
              <a:ext uri="{C183D7F6-B498-43B3-948B-1728B52AA6E4}">
                <adec:decorative xmlns:adec="http://schemas.microsoft.com/office/drawing/2017/decorative" val="1"/>
              </a:ext>
            </a:extLst>
          </p:cNvPr>
          <p:cNvSpPr/>
          <p:nvPr/>
        </p:nvSpPr>
        <p:spPr>
          <a:xfrm>
            <a:off x="5989320" y="3008376"/>
            <a:ext cx="566928" cy="566928"/>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ync_w.png">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14044" y="3133100"/>
            <a:ext cx="317479" cy="317479"/>
          </a:xfrm>
          <a:prstGeom prst="rect">
            <a:avLst/>
          </a:prstGeom>
        </p:spPr>
      </p:pic>
      <p:sp>
        <p:nvSpPr>
          <p:cNvPr id="11" name="TextBox 10"/>
          <p:cNvSpPr txBox="1"/>
          <p:nvPr/>
        </p:nvSpPr>
        <p:spPr>
          <a:xfrm>
            <a:off x="6720840" y="2898648"/>
            <a:ext cx="4892040" cy="841248"/>
          </a:xfrm>
          <a:prstGeom prst="rect">
            <a:avLst/>
          </a:prstGeom>
          <a:noFill/>
        </p:spPr>
        <p:txBody>
          <a:bodyPr wrap="square" lIns="45720" tIns="27432" rIns="45720" bIns="27432" anchor="ctr">
            <a:spAutoFit/>
          </a:bodyPr>
          <a:lstStyle/>
          <a:p>
            <a:pPr algn="l">
              <a:spcAft>
                <a:spcPts val="600"/>
              </a:spcAft>
              <a:buNone/>
            </a:pPr>
            <a:r>
              <a:rPr sz="1600" b="1">
                <a:solidFill>
                  <a:srgbClr val="1F2A37"/>
                </a:solidFill>
                <a:latin typeface="Calibri"/>
              </a:rPr>
              <a:t>Adding, dropping, or withdrawing</a:t>
            </a:r>
            <a:r>
              <a:rPr sz="1600" b="0">
                <a:solidFill>
                  <a:srgbClr val="1F2A37"/>
                </a:solidFill>
                <a:latin typeface="Calibri"/>
              </a:rPr>
              <a:t> may trigger a loan recalculation</a:t>
            </a:r>
          </a:p>
        </p:txBody>
      </p:sp>
      <p:sp>
        <p:nvSpPr>
          <p:cNvPr id="12" name="Oval 11">
            <a:extLst>
              <a:ext uri="{C183D7F6-B498-43B3-948B-1728B52AA6E4}">
                <adec:decorative xmlns:adec="http://schemas.microsoft.com/office/drawing/2017/decorative" val="1"/>
              </a:ext>
            </a:extLst>
          </p:cNvPr>
          <p:cNvSpPr/>
          <p:nvPr/>
        </p:nvSpPr>
        <p:spPr>
          <a:xfrm>
            <a:off x="5989320" y="3986784"/>
            <a:ext cx="566928" cy="566928"/>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descr="calendar_w.png">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14044" y="4111508"/>
            <a:ext cx="317479" cy="317479"/>
          </a:xfrm>
          <a:prstGeom prst="rect">
            <a:avLst/>
          </a:prstGeom>
        </p:spPr>
      </p:pic>
      <p:sp>
        <p:nvSpPr>
          <p:cNvPr id="14" name="TextBox 13"/>
          <p:cNvSpPr txBox="1"/>
          <p:nvPr/>
        </p:nvSpPr>
        <p:spPr>
          <a:xfrm>
            <a:off x="6720840" y="3877056"/>
            <a:ext cx="4892040" cy="841248"/>
          </a:xfrm>
          <a:prstGeom prst="rect">
            <a:avLst/>
          </a:prstGeom>
          <a:noFill/>
        </p:spPr>
        <p:txBody>
          <a:bodyPr wrap="square" lIns="45720" tIns="27432" rIns="45720" bIns="27432" anchor="ctr">
            <a:spAutoFit/>
          </a:bodyPr>
          <a:lstStyle/>
          <a:p>
            <a:pPr algn="l">
              <a:spcAft>
                <a:spcPts val="600"/>
              </a:spcAft>
              <a:buNone/>
            </a:pPr>
            <a:r>
              <a:rPr sz="1600" b="0">
                <a:solidFill>
                  <a:srgbClr val="1F2A37"/>
                </a:solidFill>
                <a:latin typeface="Calibri"/>
              </a:rPr>
              <a:t>At least </a:t>
            </a:r>
            <a:r>
              <a:rPr sz="1600" b="1">
                <a:solidFill>
                  <a:srgbClr val="1F2A37"/>
                </a:solidFill>
                <a:latin typeface="Calibri"/>
              </a:rPr>
              <a:t>6 eligible credits</a:t>
            </a:r>
            <a:r>
              <a:rPr sz="1600" b="0">
                <a:solidFill>
                  <a:srgbClr val="1F2A37"/>
                </a:solidFill>
                <a:latin typeface="Calibri"/>
              </a:rPr>
              <a:t> are required to receive any Direct Loan disbursement</a:t>
            </a:r>
          </a:p>
        </p:txBody>
      </p:sp>
      <p:sp>
        <p:nvSpPr>
          <p:cNvPr id="15" name="Oval 14">
            <a:extLst>
              <a:ext uri="{C183D7F6-B498-43B3-948B-1728B52AA6E4}">
                <adec:decorative xmlns:adec="http://schemas.microsoft.com/office/drawing/2017/decorative" val="1"/>
              </a:ext>
            </a:extLst>
          </p:cNvPr>
          <p:cNvSpPr/>
          <p:nvPr/>
        </p:nvSpPr>
        <p:spPr>
          <a:xfrm>
            <a:off x="5989320" y="4965192"/>
            <a:ext cx="566928" cy="566928"/>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book_w.png">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114044" y="5089916"/>
            <a:ext cx="317479" cy="317479"/>
          </a:xfrm>
          <a:prstGeom prst="rect">
            <a:avLst/>
          </a:prstGeom>
        </p:spPr>
      </p:pic>
      <p:sp>
        <p:nvSpPr>
          <p:cNvPr id="17" name="TextBox 16"/>
          <p:cNvSpPr txBox="1"/>
          <p:nvPr/>
        </p:nvSpPr>
        <p:spPr>
          <a:xfrm>
            <a:off x="6720840" y="4855464"/>
            <a:ext cx="4892040" cy="841248"/>
          </a:xfrm>
          <a:prstGeom prst="rect">
            <a:avLst/>
          </a:prstGeom>
          <a:noFill/>
        </p:spPr>
        <p:txBody>
          <a:bodyPr wrap="square" lIns="45720" tIns="27432" rIns="45720" bIns="27432" anchor="ctr">
            <a:spAutoFit/>
          </a:bodyPr>
          <a:lstStyle/>
          <a:p>
            <a:pPr algn="l">
              <a:spcAft>
                <a:spcPts val="600"/>
              </a:spcAft>
              <a:buNone/>
            </a:pPr>
            <a:r>
              <a:rPr sz="1600" b="0">
                <a:solidFill>
                  <a:srgbClr val="1F2A37"/>
                </a:solidFill>
                <a:latin typeface="Calibri"/>
              </a:rPr>
              <a:t>Aid, including loans, pays only for </a:t>
            </a:r>
            <a:r>
              <a:rPr sz="1600" b="1">
                <a:solidFill>
                  <a:srgbClr val="1F2A37"/>
                </a:solidFill>
                <a:latin typeface="Calibri"/>
              </a:rPr>
              <a:t>courses required for your program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548640" y="292608"/>
            <a:ext cx="11064240" cy="868680"/>
          </a:xfrm>
        </p:spPr>
        <p:txBody>
          <a:bodyPr wrap="square" lIns="0" rIns="0" anchor="ctr">
            <a:normAutofit/>
          </a:bodyPr>
          <a:lstStyle/>
          <a:p>
            <a:pPr algn="l"/>
            <a:r>
              <a:rPr sz="3000" b="1">
                <a:solidFill>
                  <a:srgbClr val="1B677A"/>
                </a:solidFill>
                <a:latin typeface="Arial"/>
              </a:rPr>
              <a:t>Financial Aid Resources</a:t>
            </a:r>
          </a:p>
        </p:txBody>
      </p:sp>
      <p:pic>
        <p:nvPicPr>
          <p:cNvPr id="3" name="Image" descr="Federal Student Aid logo."/>
          <p:cNvPicPr>
            <a:picLocks noChangeAspect="1"/>
          </p:cNvPicPr>
          <p:nvPr/>
        </p:nvPicPr>
        <p:blipFill>
          <a:blip r:embed="rId3"/>
          <a:stretch>
            <a:fillRect/>
          </a:stretch>
        </p:blipFill>
        <p:spPr>
          <a:xfrm>
            <a:off x="10332720" y="4480560"/>
            <a:ext cx="1280160" cy="1325880"/>
          </a:xfrm>
          <a:prstGeom prst="rect">
            <a:avLst/>
          </a:prstGeom>
        </p:spPr>
      </p:pic>
      <p:sp>
        <p:nvSpPr>
          <p:cNvPr id="4" name="Rounded Rectangle 3">
            <a:extLst>
              <a:ext uri="{C183D7F6-B498-43B3-948B-1728B52AA6E4}">
                <adec:decorative xmlns:adec="http://schemas.microsoft.com/office/drawing/2017/decorative" val="1"/>
              </a:ext>
            </a:extLst>
          </p:cNvPr>
          <p:cNvSpPr/>
          <p:nvPr/>
        </p:nvSpPr>
        <p:spPr>
          <a:xfrm>
            <a:off x="548640" y="1325880"/>
            <a:ext cx="5120640" cy="4480560"/>
          </a:xfrm>
          <a:prstGeom prst="roundRect">
            <a:avLst>
              <a:gd name="adj" fmla="val 8000"/>
            </a:avLst>
          </a:prstGeom>
          <a:solidFill>
            <a:srgbClr val="E6F2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a:extLst>
              <a:ext uri="{C183D7F6-B498-43B3-948B-1728B52AA6E4}">
                <adec:decorative xmlns:adec="http://schemas.microsoft.com/office/drawing/2017/decorative" val="1"/>
              </a:ext>
            </a:extLst>
          </p:cNvPr>
          <p:cNvSpPr/>
          <p:nvPr/>
        </p:nvSpPr>
        <p:spPr>
          <a:xfrm>
            <a:off x="777240" y="1554480"/>
            <a:ext cx="731520" cy="731520"/>
          </a:xfrm>
          <a:prstGeom prst="ellipse">
            <a:avLst/>
          </a:prstGeom>
          <a:solidFill>
            <a:srgbClr val="0075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school_w.png">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8174" y="1715414"/>
            <a:ext cx="409651" cy="409651"/>
          </a:xfrm>
          <a:prstGeom prst="rect">
            <a:avLst/>
          </a:prstGeom>
        </p:spPr>
      </p:pic>
      <p:sp>
        <p:nvSpPr>
          <p:cNvPr id="7" name="TextBox 6"/>
          <p:cNvSpPr txBox="1"/>
          <p:nvPr/>
        </p:nvSpPr>
        <p:spPr>
          <a:xfrm>
            <a:off x="1691640" y="1554480"/>
            <a:ext cx="3840480" cy="731520"/>
          </a:xfrm>
          <a:prstGeom prst="rect">
            <a:avLst/>
          </a:prstGeom>
          <a:noFill/>
        </p:spPr>
        <p:txBody>
          <a:bodyPr wrap="square" lIns="45720" tIns="27432" rIns="45720" bIns="27432" anchor="ctr">
            <a:spAutoFit/>
          </a:bodyPr>
          <a:lstStyle/>
          <a:p>
            <a:pPr algn="l">
              <a:spcAft>
                <a:spcPts val="600"/>
              </a:spcAft>
              <a:buNone/>
            </a:pPr>
            <a:r>
              <a:rPr sz="1900" b="1">
                <a:solidFill>
                  <a:srgbClr val="00525B"/>
                </a:solidFill>
                <a:latin typeface="Calibri"/>
              </a:rPr>
              <a:t>AACC Financial Aid Office</a:t>
            </a:r>
          </a:p>
        </p:txBody>
      </p:sp>
      <p:sp>
        <p:nvSpPr>
          <p:cNvPr id="8" name="TextBox 7"/>
          <p:cNvSpPr txBox="1"/>
          <p:nvPr/>
        </p:nvSpPr>
        <p:spPr>
          <a:xfrm>
            <a:off x="777240" y="2468880"/>
            <a:ext cx="4709160" cy="3200400"/>
          </a:xfrm>
          <a:prstGeom prst="rect">
            <a:avLst/>
          </a:prstGeom>
          <a:noFill/>
        </p:spPr>
        <p:txBody>
          <a:bodyPr wrap="square" lIns="45720" tIns="27432" rIns="45720" bIns="27432" anchor="t">
            <a:spAutoFit/>
          </a:bodyPr>
          <a:lstStyle/>
          <a:p>
            <a:pPr algn="l">
              <a:spcAft>
                <a:spcPts val="1000"/>
              </a:spcAft>
              <a:buNone/>
            </a:pPr>
            <a:r>
              <a:rPr sz="1700" b="0">
                <a:solidFill>
                  <a:srgbClr val="1F2A37"/>
                </a:solidFill>
                <a:latin typeface="Calibri"/>
              </a:rPr>
              <a:t>Contact us if you're interested in attending AACC or have general financial aid questions.</a:t>
            </a:r>
          </a:p>
          <a:p>
            <a:pPr algn="l">
              <a:spcAft>
                <a:spcPts val="1000"/>
              </a:spcAft>
              <a:buNone/>
            </a:pPr>
            <a:r>
              <a:rPr sz="1700" b="1">
                <a:solidFill>
                  <a:srgbClr val="1F2A37"/>
                </a:solidFill>
                <a:latin typeface="Calibri"/>
              </a:rPr>
              <a:t>Email:</a:t>
            </a:r>
            <a:r>
              <a:rPr sz="1700" b="0">
                <a:solidFill>
                  <a:srgbClr val="1F2A37"/>
                </a:solidFill>
                <a:latin typeface="Calibri"/>
              </a:rPr>
              <a:t> </a:t>
            </a:r>
            <a:r>
              <a:rPr sz="1700" b="0" u="sng">
                <a:solidFill>
                  <a:srgbClr val="007582"/>
                </a:solidFill>
                <a:latin typeface="Calibri"/>
                <a:hlinkClick r:id="rId5"/>
              </a:rPr>
              <a:t>finaid@aacc.edu</a:t>
            </a:r>
          </a:p>
          <a:p>
            <a:pPr algn="l">
              <a:spcAft>
                <a:spcPts val="1000"/>
              </a:spcAft>
              <a:buNone/>
            </a:pPr>
            <a:r>
              <a:rPr sz="1700" b="1">
                <a:solidFill>
                  <a:srgbClr val="1F2A37"/>
                </a:solidFill>
                <a:latin typeface="Calibri"/>
              </a:rPr>
              <a:t>Phone:</a:t>
            </a:r>
            <a:r>
              <a:rPr sz="1700" b="0">
                <a:solidFill>
                  <a:srgbClr val="1F2A37"/>
                </a:solidFill>
                <a:latin typeface="Calibri"/>
              </a:rPr>
              <a:t> 410-777-2203</a:t>
            </a:r>
          </a:p>
          <a:p>
            <a:pPr algn="l">
              <a:spcAft>
                <a:spcPts val="1000"/>
              </a:spcAft>
              <a:buNone/>
            </a:pPr>
            <a:r>
              <a:rPr sz="1700" b="1">
                <a:solidFill>
                  <a:srgbClr val="1F2A37"/>
                </a:solidFill>
                <a:latin typeface="Calibri"/>
              </a:rPr>
              <a:t>Location:</a:t>
            </a:r>
            <a:r>
              <a:rPr sz="1700" b="0">
                <a:solidFill>
                  <a:srgbClr val="1F2A37"/>
                </a:solidFill>
                <a:latin typeface="Calibri"/>
              </a:rPr>
              <a:t> Student Services Center (SSVC), Room 160</a:t>
            </a:r>
          </a:p>
        </p:txBody>
      </p:sp>
      <p:sp>
        <p:nvSpPr>
          <p:cNvPr id="9" name="TextBox 8"/>
          <p:cNvSpPr txBox="1"/>
          <p:nvPr/>
        </p:nvSpPr>
        <p:spPr>
          <a:xfrm>
            <a:off x="5989320" y="1325880"/>
            <a:ext cx="4297680" cy="548640"/>
          </a:xfrm>
          <a:prstGeom prst="rect">
            <a:avLst/>
          </a:prstGeom>
          <a:noFill/>
        </p:spPr>
        <p:txBody>
          <a:bodyPr wrap="square" lIns="45720" tIns="27432" rIns="45720" bIns="27432" anchor="t">
            <a:spAutoFit/>
          </a:bodyPr>
          <a:lstStyle/>
          <a:p>
            <a:pPr algn="l">
              <a:spcAft>
                <a:spcPts val="600"/>
              </a:spcAft>
              <a:buNone/>
            </a:pPr>
            <a:r>
              <a:rPr sz="1800" b="1">
                <a:solidFill>
                  <a:srgbClr val="00525B"/>
                </a:solidFill>
                <a:latin typeface="Calibri"/>
              </a:rPr>
              <a:t>Federal Student Aid Information Center</a:t>
            </a:r>
          </a:p>
        </p:txBody>
      </p:sp>
      <p:sp>
        <p:nvSpPr>
          <p:cNvPr id="10" name="TextBox 9"/>
          <p:cNvSpPr txBox="1"/>
          <p:nvPr/>
        </p:nvSpPr>
        <p:spPr>
          <a:xfrm>
            <a:off x="5989320" y="1874519"/>
            <a:ext cx="5623560" cy="182880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600" b="1">
                <a:solidFill>
                  <a:srgbClr val="1F2A37"/>
                </a:solidFill>
                <a:latin typeface="Calibri"/>
              </a:rPr>
              <a:t>Live chat and email:</a:t>
            </a:r>
            <a:r>
              <a:rPr sz="1600" b="0">
                <a:solidFill>
                  <a:srgbClr val="1F2A37"/>
                </a:solidFill>
                <a:latin typeface="Calibri"/>
              </a:rPr>
              <a:t> </a:t>
            </a:r>
            <a:r>
              <a:rPr sz="1600" b="0" u="sng">
                <a:solidFill>
                  <a:srgbClr val="007582"/>
                </a:solidFill>
                <a:latin typeface="Calibri"/>
                <a:hlinkClick r:id="rId6"/>
              </a:rPr>
              <a:t>StudentAid.gov/help-center/contact</a:t>
            </a:r>
          </a:p>
          <a:p>
            <a:pPr marL="256032" indent="-237744" algn="l">
              <a:spcAft>
                <a:spcPts val="600"/>
              </a:spcAft>
              <a:buClr>
                <a:srgbClr val="007582"/>
              </a:buClr>
              <a:buFont typeface="Arial"/>
              <a:buChar char="•"/>
            </a:pPr>
            <a:r>
              <a:rPr sz="1600" b="1">
                <a:solidFill>
                  <a:srgbClr val="1F2A37"/>
                </a:solidFill>
                <a:latin typeface="Calibri"/>
              </a:rPr>
              <a:t>Phone:</a:t>
            </a:r>
            <a:r>
              <a:rPr sz="1600" b="0">
                <a:solidFill>
                  <a:srgbClr val="1F2A37"/>
                </a:solidFill>
                <a:latin typeface="Calibri"/>
              </a:rPr>
              <a:t> 1-800-433-3243</a:t>
            </a:r>
          </a:p>
        </p:txBody>
      </p:sp>
      <p:sp>
        <p:nvSpPr>
          <p:cNvPr id="11" name="TextBox 10"/>
          <p:cNvSpPr txBox="1"/>
          <p:nvPr/>
        </p:nvSpPr>
        <p:spPr>
          <a:xfrm>
            <a:off x="5989320" y="3429000"/>
            <a:ext cx="5623560" cy="548640"/>
          </a:xfrm>
          <a:prstGeom prst="rect">
            <a:avLst/>
          </a:prstGeom>
          <a:noFill/>
        </p:spPr>
        <p:txBody>
          <a:bodyPr wrap="square" lIns="45720" tIns="27432" rIns="45720" bIns="27432" anchor="t">
            <a:spAutoFit/>
          </a:bodyPr>
          <a:lstStyle/>
          <a:p>
            <a:pPr algn="l">
              <a:spcAft>
                <a:spcPts val="600"/>
              </a:spcAft>
              <a:buNone/>
            </a:pPr>
            <a:r>
              <a:rPr sz="1800" b="1">
                <a:solidFill>
                  <a:srgbClr val="00525B"/>
                </a:solidFill>
                <a:latin typeface="Calibri"/>
              </a:rPr>
              <a:t>Federal Student Aid on social media</a:t>
            </a:r>
          </a:p>
        </p:txBody>
      </p:sp>
      <p:sp>
        <p:nvSpPr>
          <p:cNvPr id="12" name="TextBox 11"/>
          <p:cNvSpPr txBox="1"/>
          <p:nvPr/>
        </p:nvSpPr>
        <p:spPr>
          <a:xfrm>
            <a:off x="5989320" y="3977639"/>
            <a:ext cx="5623560" cy="1828800"/>
          </a:xfrm>
          <a:prstGeom prst="rect">
            <a:avLst/>
          </a:prstGeom>
          <a:noFill/>
        </p:spPr>
        <p:txBody>
          <a:bodyPr wrap="square" lIns="45720" tIns="27432" rIns="45720" bIns="27432" anchor="t">
            <a:spAutoFit/>
          </a:bodyPr>
          <a:lstStyle/>
          <a:p>
            <a:pPr marL="256032" indent="-237744" algn="l">
              <a:spcAft>
                <a:spcPts val="600"/>
              </a:spcAft>
              <a:buClr>
                <a:srgbClr val="007582"/>
              </a:buClr>
              <a:buFont typeface="Arial"/>
              <a:buChar char="•"/>
            </a:pPr>
            <a:r>
              <a:rPr sz="1600" b="1">
                <a:solidFill>
                  <a:srgbClr val="1F2A37"/>
                </a:solidFill>
                <a:latin typeface="Calibri"/>
              </a:rPr>
              <a:t>YouTube:</a:t>
            </a:r>
            <a:r>
              <a:rPr sz="1600" b="0">
                <a:solidFill>
                  <a:srgbClr val="1F2A37"/>
                </a:solidFill>
                <a:latin typeface="Calibri"/>
              </a:rPr>
              <a:t> @FederalStudentAid</a:t>
            </a:r>
          </a:p>
          <a:p>
            <a:pPr marL="256032" indent="-237744" algn="l">
              <a:spcAft>
                <a:spcPts val="600"/>
              </a:spcAft>
              <a:buClr>
                <a:srgbClr val="007582"/>
              </a:buClr>
              <a:buFont typeface="Arial"/>
              <a:buChar char="•"/>
            </a:pPr>
            <a:r>
              <a:rPr sz="1600" b="1">
                <a:solidFill>
                  <a:srgbClr val="1F2A37"/>
                </a:solidFill>
                <a:latin typeface="Calibri"/>
              </a:rPr>
              <a:t>Instagram:</a:t>
            </a:r>
            <a:r>
              <a:rPr sz="1600" b="0">
                <a:solidFill>
                  <a:srgbClr val="1F2A37"/>
                </a:solidFill>
                <a:latin typeface="Calibri"/>
              </a:rPr>
              <a:t> @FederalStudentAid</a:t>
            </a:r>
          </a:p>
          <a:p>
            <a:pPr marL="256032" indent="-237744" algn="l">
              <a:spcAft>
                <a:spcPts val="600"/>
              </a:spcAft>
              <a:buClr>
                <a:srgbClr val="007582"/>
              </a:buClr>
              <a:buFont typeface="Arial"/>
              <a:buChar char="•"/>
            </a:pPr>
            <a:r>
              <a:rPr sz="1600" b="1">
                <a:solidFill>
                  <a:srgbClr val="1F2A37"/>
                </a:solidFill>
                <a:latin typeface="Calibri"/>
              </a:rPr>
              <a:t>X (Twitter):</a:t>
            </a:r>
            <a:r>
              <a:rPr sz="1600" b="0">
                <a:solidFill>
                  <a:srgbClr val="1F2A37"/>
                </a:solidFill>
                <a:latin typeface="Calibri"/>
              </a:rPr>
              <a:t> @FAFSA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6597c6b-c613-484e-86f7-5b992342257a}" enabled="0" method="" siteId="{36597c6b-c613-484e-86f7-5b992342257a}" removed="1"/>
</clbl:labelList>
</file>

<file path=docProps/app.xml><?xml version="1.0" encoding="utf-8"?>
<Properties xmlns="http://schemas.openxmlformats.org/officeDocument/2006/extended-properties" xmlns:vt="http://schemas.openxmlformats.org/officeDocument/2006/docPropsVTypes">
  <Template/>
  <TotalTime>34150</TotalTime>
  <Words>5195</Words>
  <Application>Microsoft Office PowerPoint</Application>
  <PresentationFormat>Widescreen</PresentationFormat>
  <Paragraphs>426</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Aptos</vt:lpstr>
      <vt:lpstr>Aptos Display</vt:lpstr>
      <vt:lpstr>Arial</vt:lpstr>
      <vt:lpstr>Calibri</vt:lpstr>
      <vt:lpstr>Whitney Book</vt:lpstr>
      <vt:lpstr>Office Theme</vt:lpstr>
      <vt:lpstr>Ways to Pay for College</vt:lpstr>
      <vt:lpstr>What Is Financial Aid?</vt:lpstr>
      <vt:lpstr>Types of Financial Aid</vt:lpstr>
      <vt:lpstr>Sources of Financial Aid</vt:lpstr>
      <vt:lpstr>What Is the FAFSA®?</vt:lpstr>
      <vt:lpstr>FAFSA® Eligibility Requirements</vt:lpstr>
      <vt:lpstr>Create Your StudentAid.gov Account (FSA ID)</vt:lpstr>
      <vt:lpstr>FAFSA® Sections</vt:lpstr>
      <vt:lpstr>Background: Dependency Questions</vt:lpstr>
      <vt:lpstr>High School Completion Status</vt:lpstr>
      <vt:lpstr>Student Invites Contributor</vt:lpstr>
      <vt:lpstr>Student Signature</vt:lpstr>
      <vt:lpstr>Student Section Complete</vt:lpstr>
      <vt:lpstr>Contributor Accepts Invitation</vt:lpstr>
      <vt:lpstr>Special Circumstances</vt:lpstr>
      <vt:lpstr>Maryland State Financial Aid</vt:lpstr>
      <vt:lpstr>MDCAPS: Log In</vt:lpstr>
      <vt:lpstr>Maryland State Financial Aid Programs</vt:lpstr>
      <vt:lpstr>Anne Arundel Community College Scholarships</vt:lpstr>
      <vt:lpstr>PowerPoint Presentation</vt:lpstr>
      <vt:lpstr>Third-Party Scholarships</vt:lpstr>
      <vt:lpstr>Free Scholarship Search Services</vt:lpstr>
      <vt:lpstr>Student Loans: Federal vs. Private</vt:lpstr>
      <vt:lpstr>Changes to the Federal Student Loan Program</vt:lpstr>
      <vt:lpstr>Financial Aid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Ways to Pay for College: Financial Aid Basics and the 2027–28 FAFSA</dc:title>
  <dc:subject>Financial aid and FAFSA overview for graduating high school students and parents</dc:subject>
  <dc:creator>Anne Arundel Community College Financial Aid Office</dc:creator>
  <cp:lastModifiedBy>Gibbons, Kristin M</cp:lastModifiedBy>
  <cp:revision>104</cp:revision>
  <dcterms:created xsi:type="dcterms:W3CDTF">2025-04-01T14:30:57Z</dcterms:created>
  <dcterms:modified xsi:type="dcterms:W3CDTF">2026-10-26T15:52:40Z</dcterms:modified>
  <dc:language>en-US</dc:language>
</cp:coreProperties>
</file>